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4" r:id="rId2"/>
    <p:sldId id="303" r:id="rId3"/>
    <p:sldId id="305" r:id="rId4"/>
    <p:sldId id="306" r:id="rId5"/>
    <p:sldId id="318" r:id="rId6"/>
    <p:sldId id="319" r:id="rId7"/>
    <p:sldId id="321" r:id="rId8"/>
    <p:sldId id="307" r:id="rId9"/>
    <p:sldId id="309" r:id="rId10"/>
    <p:sldId id="322" r:id="rId11"/>
    <p:sldId id="323" r:id="rId12"/>
    <p:sldId id="324" r:id="rId13"/>
    <p:sldId id="313" r:id="rId14"/>
    <p:sldId id="325" r:id="rId15"/>
    <p:sldId id="326" r:id="rId16"/>
    <p:sldId id="327" r:id="rId17"/>
    <p:sldId id="274" r:id="rId18"/>
  </p:sldIdLst>
  <p:sldSz cx="9144000" cy="6858000" type="screen4x3"/>
  <p:notesSz cx="6797675" cy="9928225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4"/>
    <a:srgbClr val="CF79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27" autoAdjust="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-regnear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-regnear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-regnear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regnear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Office_Excel-regneark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Documents%20and%20Settings\skajan.UTU\Desktop\scenario%20survey\resul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52458827326064283"/>
          <c:y val="0.22002587271036575"/>
          <c:w val="0.42914252913697432"/>
          <c:h val="0.71711183299450976"/>
        </c:manualLayout>
      </c:layout>
      <c:barChart>
        <c:barDir val="bar"/>
        <c:grouping val="clustered"/>
        <c:ser>
          <c:idx val="0"/>
          <c:order val="0"/>
          <c:cat>
            <c:strRef>
              <c:f>'1 sektori'!$A$3:$A$10</c:f>
              <c:strCache>
                <c:ptCount val="8"/>
                <c:pt idx="0">
                  <c:v>Maritime or traffic administration</c:v>
                </c:pt>
                <c:pt idx="1">
                  <c:v>Maritime or traffic education or research</c:v>
                </c:pt>
                <c:pt idx="2">
                  <c:v>VTS service</c:v>
                </c:pt>
                <c:pt idx="3">
                  <c:v>Management of a shipping company</c:v>
                </c:pt>
                <c:pt idx="4">
                  <c:v>Piloting</c:v>
                </c:pt>
                <c:pt idx="5">
                  <c:v>Seafaring</c:v>
                </c:pt>
                <c:pt idx="6">
                  <c:v>On-shore employee of a shipping company</c:v>
                </c:pt>
                <c:pt idx="7">
                  <c:v>Other</c:v>
                </c:pt>
              </c:strCache>
            </c:strRef>
          </c:cat>
          <c:val>
            <c:numRef>
              <c:f>'1 sektori'!$E$3:$E$10</c:f>
              <c:numCache>
                <c:formatCode>0.0\ %</c:formatCode>
                <c:ptCount val="8"/>
                <c:pt idx="0">
                  <c:v>0.44444444444444442</c:v>
                </c:pt>
                <c:pt idx="1">
                  <c:v>0.17283950617283952</c:v>
                </c:pt>
                <c:pt idx="2">
                  <c:v>3.7037037037037042E-2</c:v>
                </c:pt>
                <c:pt idx="3">
                  <c:v>3.7037037037037042E-2</c:v>
                </c:pt>
                <c:pt idx="4">
                  <c:v>2.4691358024691364E-2</c:v>
                </c:pt>
                <c:pt idx="5">
                  <c:v>2.4691358024691364E-2</c:v>
                </c:pt>
                <c:pt idx="6">
                  <c:v>2.4691358024691364E-2</c:v>
                </c:pt>
                <c:pt idx="7">
                  <c:v>0.23456790123456789</c:v>
                </c:pt>
              </c:numCache>
            </c:numRef>
          </c:val>
        </c:ser>
        <c:dLbls/>
        <c:axId val="53429376"/>
        <c:axId val="53430912"/>
      </c:barChart>
      <c:catAx>
        <c:axId val="53429376"/>
        <c:scaling>
          <c:orientation val="maxMin"/>
        </c:scaling>
        <c:axPos val="l"/>
        <c:numFmt formatCode="#,##0.00" sourceLinked="0"/>
        <c:tickLblPos val="nextTo"/>
        <c:crossAx val="53430912"/>
        <c:crosses val="autoZero"/>
        <c:auto val="1"/>
        <c:lblAlgn val="ctr"/>
        <c:lblOffset val="100"/>
      </c:catAx>
      <c:valAx>
        <c:axId val="53430912"/>
        <c:scaling>
          <c:orientation val="minMax"/>
        </c:scaling>
        <c:axPos val="t"/>
        <c:majorGridlines/>
        <c:numFmt formatCode="0%" sourceLinked="0"/>
        <c:tickLblPos val="nextTo"/>
        <c:crossAx val="53429376"/>
        <c:crosses val="autoZero"/>
        <c:crossBetween val="between"/>
        <c:majorUnit val="0.1"/>
        <c:minorUnit val="0.1"/>
      </c:valAx>
    </c:plotArea>
    <c:plotVisOnly val="1"/>
    <c:dispBlanksAs val="gap"/>
  </c:chart>
  <c:spPr>
    <a:ln>
      <a:noFill/>
    </a:ln>
  </c:spPr>
  <c:txPr>
    <a:bodyPr/>
    <a:lstStyle/>
    <a:p>
      <a:pPr>
        <a:defRPr sz="1600"/>
      </a:pPr>
      <a:endParaRPr lang="da-DK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28222325150532651"/>
          <c:y val="0.28414123417054621"/>
          <c:w val="0.52542782152230971"/>
          <c:h val="0.58396114719236725"/>
        </c:manualLayout>
      </c:layout>
      <c:barChart>
        <c:barDir val="bar"/>
        <c:grouping val="clustered"/>
        <c:ser>
          <c:idx val="0"/>
          <c:order val="0"/>
          <c:cat>
            <c:strRef>
              <c:f>'2 kokemus'!$A$3:$A$7</c:f>
              <c:strCache>
                <c:ptCount val="5"/>
                <c:pt idx="0">
                  <c:v>over 15 years</c:v>
                </c:pt>
                <c:pt idx="1">
                  <c:v>10-15 years</c:v>
                </c:pt>
                <c:pt idx="2">
                  <c:v>5-10 years</c:v>
                </c:pt>
                <c:pt idx="3">
                  <c:v>1-5 years</c:v>
                </c:pt>
                <c:pt idx="4">
                  <c:v>less than a year</c:v>
                </c:pt>
              </c:strCache>
            </c:strRef>
          </c:cat>
          <c:val>
            <c:numRef>
              <c:f>'2 kokemus'!$D$3:$D$7</c:f>
              <c:numCache>
                <c:formatCode>General</c:formatCode>
                <c:ptCount val="5"/>
                <c:pt idx="0">
                  <c:v>47</c:v>
                </c:pt>
                <c:pt idx="1">
                  <c:v>10</c:v>
                </c:pt>
                <c:pt idx="2">
                  <c:v>11</c:v>
                </c:pt>
                <c:pt idx="3">
                  <c:v>5</c:v>
                </c:pt>
                <c:pt idx="4">
                  <c:v>1</c:v>
                </c:pt>
              </c:numCache>
            </c:numRef>
          </c:val>
        </c:ser>
        <c:dLbls/>
        <c:axId val="58462976"/>
        <c:axId val="58503168"/>
      </c:barChart>
      <c:catAx>
        <c:axId val="58462976"/>
        <c:scaling>
          <c:orientation val="maxMin"/>
        </c:scaling>
        <c:axPos val="l"/>
        <c:numFmt formatCode="#,##0.00" sourceLinked="0"/>
        <c:tickLblPos val="nextTo"/>
        <c:crossAx val="58503168"/>
        <c:crosses val="autoZero"/>
        <c:auto val="1"/>
        <c:lblAlgn val="ctr"/>
        <c:lblOffset val="100"/>
      </c:catAx>
      <c:valAx>
        <c:axId val="58503168"/>
        <c:scaling>
          <c:orientation val="minMax"/>
        </c:scaling>
        <c:axPos val="t"/>
        <c:majorGridlines/>
        <c:numFmt formatCode="#,##0" sourceLinked="0"/>
        <c:tickLblPos val="nextTo"/>
        <c:crossAx val="58462976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400"/>
      </a:pPr>
      <a:endParaRPr lang="da-DK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2762530653817527"/>
          <c:y val="0.38107080877185445"/>
          <c:w val="0.52542782152230971"/>
          <c:h val="0.41443927463612495"/>
        </c:manualLayout>
      </c:layout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'3 keskiössä'!$A$4:$A$5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'3 keskiössä'!$D$4:$D$5</c:f>
              <c:numCache>
                <c:formatCode>General</c:formatCode>
                <c:ptCount val="2"/>
                <c:pt idx="0">
                  <c:v>71</c:v>
                </c:pt>
                <c:pt idx="1">
                  <c:v>3</c:v>
                </c:pt>
              </c:numCache>
            </c:numRef>
          </c:val>
        </c:ser>
        <c:dLbls/>
        <c:axId val="58670080"/>
        <c:axId val="58680064"/>
      </c:barChart>
      <c:catAx>
        <c:axId val="58670080"/>
        <c:scaling>
          <c:orientation val="maxMin"/>
        </c:scaling>
        <c:axPos val="l"/>
        <c:numFmt formatCode="#,##0.00" sourceLinked="0"/>
        <c:tickLblPos val="nextTo"/>
        <c:crossAx val="58680064"/>
        <c:crosses val="autoZero"/>
        <c:auto val="1"/>
        <c:lblAlgn val="ctr"/>
        <c:lblOffset val="100"/>
      </c:catAx>
      <c:valAx>
        <c:axId val="58680064"/>
        <c:scaling>
          <c:orientation val="minMax"/>
        </c:scaling>
        <c:axPos val="t"/>
        <c:majorGridlines/>
        <c:numFmt formatCode="#,##0" sourceLinked="0"/>
        <c:tickLblPos val="nextTo"/>
        <c:crossAx val="58670080"/>
        <c:crosses val="autoZero"/>
        <c:crossBetween val="between"/>
        <c:majorUnit val="10"/>
      </c:valAx>
    </c:plotArea>
    <c:plotVisOnly val="1"/>
    <c:dispBlanksAs val="gap"/>
  </c:chart>
  <c:spPr>
    <a:ln>
      <a:noFill/>
    </a:ln>
  </c:spPr>
  <c:txPr>
    <a:bodyPr/>
    <a:lstStyle/>
    <a:p>
      <a:pPr>
        <a:defRPr sz="1400"/>
      </a:pPr>
      <a:endParaRPr lang="da-DK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49841074521555262"/>
          <c:y val="0.13279672966879744"/>
          <c:w val="0.46163165333078304"/>
          <c:h val="0.82949984186237291"/>
        </c:manualLayout>
      </c:layout>
      <c:barChart>
        <c:barDir val="bar"/>
        <c:grouping val="clustered"/>
        <c:ser>
          <c:idx val="0"/>
          <c:order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50" b="1"/>
                </a:pPr>
                <a:endParaRPr lang="da-DK"/>
              </a:p>
            </c:txPr>
            <c:showVal val="1"/>
          </c:dLbls>
          <c:cat>
            <c:strRef>
              <c:f>'6 5 tärkeintä kehittämiskohdet'!$A$3:$A$25</c:f>
              <c:strCache>
                <c:ptCount val="23"/>
                <c:pt idx="0">
                  <c:v>Crew competence (language, skills, training, experience );</c:v>
                </c:pt>
                <c:pt idx="1">
                  <c:v>Traffic control systems (AIS, VTS);</c:v>
                </c:pt>
                <c:pt idx="2">
                  <c:v>Crew policy (working hours, working conditions, fatigue, health);</c:v>
                </c:pt>
                <c:pt idx="3">
                  <c:v>Manning level of vessels;</c:v>
                </c:pt>
                <c:pt idx="4">
                  <c:v>Management competence (safety policy, crew policy etc.);</c:v>
                </c:pt>
                <c:pt idx="5">
                  <c:v>Condition and maintenance of vessel and equipment;</c:v>
                </c:pt>
                <c:pt idx="6">
                  <c:v>Availability of updated information from maritime authorities;</c:v>
                </c:pt>
                <c:pt idx="7">
                  <c:v>On board compliance of safety codes, standards and regulations;</c:v>
                </c:pt>
                <c:pt idx="8">
                  <c:v>Vessel structural design (hull structure, subdivision, loadlines etc.);</c:v>
                </c:pt>
                <c:pt idx="9">
                  <c:v>Navigational equipment;</c:v>
                </c:pt>
                <c:pt idx="10">
                  <c:v>Navigational fairways (buoyage, maintenance, ice-braking);</c:v>
                </c:pt>
                <c:pt idx="11">
                  <c:v>Port state control;</c:v>
                </c:pt>
                <c:pt idx="12">
                  <c:v>Pilotage;</c:v>
                </c:pt>
                <c:pt idx="13">
                  <c:v>Interpretation of maritime legislation and norms;</c:v>
                </c:pt>
                <c:pt idx="14">
                  <c:v>Transport of cargo at sea (stability, hazardous cargo);</c:v>
                </c:pt>
                <c:pt idx="15">
                  <c:v>Radio communications;</c:v>
                </c:pt>
                <c:pt idx="16">
                  <c:v>Search and rescue response;</c:v>
                </c:pt>
                <c:pt idx="17">
                  <c:v>Flag state control;</c:v>
                </c:pt>
                <c:pt idx="18">
                  <c:v>Vessel safety equipment (fire protection, life rafts etc.);</c:v>
                </c:pt>
                <c:pt idx="19">
                  <c:v>Cargo handling, loading and unloading in ports;</c:v>
                </c:pt>
                <c:pt idx="20">
                  <c:v>Classification societies;</c:v>
                </c:pt>
                <c:pt idx="21">
                  <c:v>Insurances;</c:v>
                </c:pt>
                <c:pt idx="22">
                  <c:v>Other, what?</c:v>
                </c:pt>
              </c:strCache>
            </c:strRef>
          </c:cat>
          <c:val>
            <c:numRef>
              <c:f>'6 5 tärkeintä kehittämiskohdet'!$E$3:$E$25</c:f>
              <c:numCache>
                <c:formatCode>0%</c:formatCode>
                <c:ptCount val="23"/>
                <c:pt idx="0">
                  <c:v>0.59459459459459463</c:v>
                </c:pt>
                <c:pt idx="1">
                  <c:v>0.5</c:v>
                </c:pt>
                <c:pt idx="2">
                  <c:v>0.40540540540540548</c:v>
                </c:pt>
                <c:pt idx="3">
                  <c:v>0.36486486486486502</c:v>
                </c:pt>
                <c:pt idx="4">
                  <c:v>0.28378378378378383</c:v>
                </c:pt>
                <c:pt idx="5">
                  <c:v>0.2702702702702704</c:v>
                </c:pt>
                <c:pt idx="6">
                  <c:v>0.2702702702702704</c:v>
                </c:pt>
                <c:pt idx="7">
                  <c:v>0.2702702702702704</c:v>
                </c:pt>
                <c:pt idx="8">
                  <c:v>0.21621621621621626</c:v>
                </c:pt>
                <c:pt idx="9">
                  <c:v>0.18918918918918923</c:v>
                </c:pt>
                <c:pt idx="10">
                  <c:v>0.18918918918918923</c:v>
                </c:pt>
                <c:pt idx="11">
                  <c:v>0.14864864864864866</c:v>
                </c:pt>
                <c:pt idx="12">
                  <c:v>0.14864864864864866</c:v>
                </c:pt>
                <c:pt idx="13">
                  <c:v>0.13513513513513517</c:v>
                </c:pt>
                <c:pt idx="14">
                  <c:v>0.10810810810810811</c:v>
                </c:pt>
                <c:pt idx="15">
                  <c:v>9.4594594594594641E-2</c:v>
                </c:pt>
                <c:pt idx="16">
                  <c:v>9.4594594594594641E-2</c:v>
                </c:pt>
                <c:pt idx="17">
                  <c:v>8.1081081081081086E-2</c:v>
                </c:pt>
                <c:pt idx="18">
                  <c:v>6.7567567567567571E-2</c:v>
                </c:pt>
                <c:pt idx="19">
                  <c:v>4.0540540540540543E-2</c:v>
                </c:pt>
                <c:pt idx="20">
                  <c:v>4.0540540540540543E-2</c:v>
                </c:pt>
                <c:pt idx="21">
                  <c:v>1.3513513513513518E-2</c:v>
                </c:pt>
                <c:pt idx="22">
                  <c:v>0.25675675675675674</c:v>
                </c:pt>
              </c:numCache>
            </c:numRef>
          </c:val>
        </c:ser>
        <c:dLbls/>
        <c:axId val="56387456"/>
        <c:axId val="56388992"/>
      </c:barChart>
      <c:catAx>
        <c:axId val="56387456"/>
        <c:scaling>
          <c:orientation val="maxMin"/>
        </c:scaling>
        <c:axPos val="l"/>
        <c:numFmt formatCode="#,##0.00" sourceLinked="0"/>
        <c:tickLblPos val="nextTo"/>
        <c:txPr>
          <a:bodyPr/>
          <a:lstStyle/>
          <a:p>
            <a:pPr>
              <a:defRPr sz="1200" b="1"/>
            </a:pPr>
            <a:endParaRPr lang="da-DK"/>
          </a:p>
        </c:txPr>
        <c:crossAx val="56388992"/>
        <c:crosses val="autoZero"/>
        <c:auto val="1"/>
        <c:lblAlgn val="ctr"/>
        <c:lblOffset val="100"/>
      </c:catAx>
      <c:valAx>
        <c:axId val="56388992"/>
        <c:scaling>
          <c:orientation val="minMax"/>
        </c:scaling>
        <c:axPos val="t"/>
        <c:majorGridlines/>
        <c:numFmt formatCode="0%" sourceLinked="0"/>
        <c:tickLblPos val="nextTo"/>
        <c:txPr>
          <a:bodyPr/>
          <a:lstStyle/>
          <a:p>
            <a:pPr>
              <a:defRPr sz="1100" b="1"/>
            </a:pPr>
            <a:endParaRPr lang="da-DK"/>
          </a:p>
        </c:txPr>
        <c:crossAx val="56387456"/>
        <c:crosses val="autoZero"/>
        <c:crossBetween val="between"/>
        <c:majorUnit val="0.1"/>
        <c:minorUnit val="0.1"/>
      </c:valAx>
    </c:plotArea>
    <c:plotVisOnly val="1"/>
    <c:dispBlanksAs val="gap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57872130174354264"/>
          <c:y val="0.13950812319346162"/>
          <c:w val="0.32639698360023217"/>
          <c:h val="0.82949984186237291"/>
        </c:manualLayout>
      </c:layout>
      <c:barChart>
        <c:barDir val="bar"/>
        <c:grouping val="clustered"/>
        <c:ser>
          <c:idx val="0"/>
          <c:order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50" b="1"/>
                </a:pPr>
                <a:endParaRPr lang="da-DK"/>
              </a:p>
            </c:txPr>
            <c:showVal val="1"/>
          </c:dLbls>
          <c:cat>
            <c:strRef>
              <c:f>'7 5 tärkeintä muutostekijää'!$A$3:$A$20</c:f>
              <c:strCache>
                <c:ptCount val="18"/>
                <c:pt idx="0">
                  <c:v>Safety culture and safety management in shipping;</c:v>
                </c:pt>
                <c:pt idx="1">
                  <c:v>Competence of crew;</c:v>
                </c:pt>
                <c:pt idx="2">
                  <c:v>Marine traffic development (volume and frequency);</c:v>
                </c:pt>
                <c:pt idx="3">
                  <c:v>Traffic control (development of navigational aids and technology);</c:v>
                </c:pt>
                <c:pt idx="4">
                  <c:v>Economic pressures in shipping;</c:v>
                </c:pt>
                <c:pt idx="5">
                  <c:v>Environmental regulations;</c:v>
                </c:pt>
                <c:pt idx="6">
                  <c:v>Int'l policy issues (cross-border co-operation, compliance of int'l resolutions);</c:v>
                </c:pt>
                <c:pt idx="7">
                  <c:v>Manning and training policy of crew;</c:v>
                </c:pt>
                <c:pt idx="8">
                  <c:v>Ship size development;</c:v>
                </c:pt>
                <c:pt idx="9">
                  <c:v>Ship technology (ship design, cargo handling solutions);</c:v>
                </c:pt>
                <c:pt idx="10">
                  <c:v>National policy issues (e.g. national legislation, ice-breaking);</c:v>
                </c:pt>
                <c:pt idx="11">
                  <c:v>Freight market fluctuation induced fleet development (number and quality of vessels);</c:v>
                </c:pt>
                <c:pt idx="12">
                  <c:v>Development of port network and infrastructure;</c:v>
                </c:pt>
                <c:pt idx="13">
                  <c:v>Cargo and commodity shifts (bulk, unitised cargo, hazardous commodities etc.);</c:v>
                </c:pt>
                <c:pt idx="14">
                  <c:v>Development of coastal traffic volumes;</c:v>
                </c:pt>
                <c:pt idx="15">
                  <c:v>Extreme weather conditions (climate change);</c:v>
                </c:pt>
                <c:pt idx="16">
                  <c:v>National political issues (instabilities);</c:v>
                </c:pt>
                <c:pt idx="17">
                  <c:v>Other, what?</c:v>
                </c:pt>
              </c:strCache>
            </c:strRef>
          </c:cat>
          <c:val>
            <c:numRef>
              <c:f>'7 5 tärkeintä muutostekijää'!$E$3:$E$20</c:f>
              <c:numCache>
                <c:formatCode>0%</c:formatCode>
                <c:ptCount val="18"/>
                <c:pt idx="0">
                  <c:v>0.52702702702702697</c:v>
                </c:pt>
                <c:pt idx="1">
                  <c:v>0.5</c:v>
                </c:pt>
                <c:pt idx="2">
                  <c:v>0.48648648648648657</c:v>
                </c:pt>
                <c:pt idx="3">
                  <c:v>0.48648648648648657</c:v>
                </c:pt>
                <c:pt idx="4">
                  <c:v>0.445945945945946</c:v>
                </c:pt>
                <c:pt idx="5">
                  <c:v>0.43243243243243246</c:v>
                </c:pt>
                <c:pt idx="6">
                  <c:v>0.33783783783783794</c:v>
                </c:pt>
                <c:pt idx="7">
                  <c:v>0.31081081081081091</c:v>
                </c:pt>
                <c:pt idx="8">
                  <c:v>0.22972972972972971</c:v>
                </c:pt>
                <c:pt idx="9">
                  <c:v>0.20270270270270271</c:v>
                </c:pt>
                <c:pt idx="10">
                  <c:v>0.16216216216216223</c:v>
                </c:pt>
                <c:pt idx="11">
                  <c:v>0.13513513513513517</c:v>
                </c:pt>
                <c:pt idx="12">
                  <c:v>0.13513513513513517</c:v>
                </c:pt>
                <c:pt idx="13">
                  <c:v>0.12162162162162166</c:v>
                </c:pt>
                <c:pt idx="14">
                  <c:v>0.12162162162162166</c:v>
                </c:pt>
                <c:pt idx="15">
                  <c:v>8.1081081081081086E-2</c:v>
                </c:pt>
                <c:pt idx="16">
                  <c:v>6.7567567567567571E-2</c:v>
                </c:pt>
                <c:pt idx="17">
                  <c:v>8.1081081081081086E-2</c:v>
                </c:pt>
              </c:numCache>
            </c:numRef>
          </c:val>
        </c:ser>
        <c:dLbls/>
        <c:axId val="56401280"/>
        <c:axId val="26850432"/>
      </c:barChart>
      <c:catAx>
        <c:axId val="56401280"/>
        <c:scaling>
          <c:orientation val="maxMin"/>
        </c:scaling>
        <c:axPos val="l"/>
        <c:numFmt formatCode="#,##0.00" sourceLinked="0"/>
        <c:tickLblPos val="nextTo"/>
        <c:txPr>
          <a:bodyPr/>
          <a:lstStyle/>
          <a:p>
            <a:pPr>
              <a:defRPr sz="1200" b="1"/>
            </a:pPr>
            <a:endParaRPr lang="da-DK"/>
          </a:p>
        </c:txPr>
        <c:crossAx val="26850432"/>
        <c:crosses val="autoZero"/>
        <c:auto val="1"/>
        <c:lblAlgn val="ctr"/>
        <c:lblOffset val="100"/>
      </c:catAx>
      <c:valAx>
        <c:axId val="26850432"/>
        <c:scaling>
          <c:orientation val="minMax"/>
        </c:scaling>
        <c:axPos val="t"/>
        <c:majorGridlines/>
        <c:numFmt formatCode="0%" sourceLinked="0"/>
        <c:tickLblPos val="nextTo"/>
        <c:txPr>
          <a:bodyPr/>
          <a:lstStyle/>
          <a:p>
            <a:pPr>
              <a:defRPr sz="1100" b="1"/>
            </a:pPr>
            <a:endParaRPr lang="da-DK"/>
          </a:p>
        </c:txPr>
        <c:crossAx val="56401280"/>
        <c:crosses val="autoZero"/>
        <c:crossBetween val="between"/>
        <c:majorUnit val="0.1"/>
        <c:minorUnit val="0.1"/>
      </c:valAx>
    </c:plotArea>
    <c:plotVisOnly val="1"/>
    <c:dispBlanksAs val="gap"/>
  </c:chart>
  <c:spPr>
    <a:ln>
      <a:noFill/>
    </a:ln>
  </c:sp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da-DK"/>
  <c:chart>
    <c:plotArea>
      <c:layout>
        <c:manualLayout>
          <c:layoutTarget val="inner"/>
          <c:xMode val="edge"/>
          <c:yMode val="edge"/>
          <c:x val="0.58429431430789036"/>
          <c:y val="0.23610588499446422"/>
          <c:w val="0.35565505722443008"/>
          <c:h val="0.68377890816745279"/>
        </c:manualLayout>
      </c:layout>
      <c:barChart>
        <c:barDir val="bar"/>
        <c:grouping val="clustered"/>
        <c:ser>
          <c:idx val="0"/>
          <c:order val="0"/>
          <c:dLbls>
            <c:spPr>
              <a:solidFill>
                <a:schemeClr val="bg1"/>
              </a:solidFill>
            </c:spPr>
            <c:showVal val="1"/>
          </c:dLbls>
          <c:cat>
            <c:strRef>
              <c:f>'11 3 cross-border kohdetta'!$A$3:$A$8</c:f>
              <c:strCache>
                <c:ptCount val="6"/>
                <c:pt idx="0">
                  <c:v>Vessel Traffic Monitoring Information Systems (Sea traffic control)</c:v>
                </c:pt>
                <c:pt idx="1">
                  <c:v>Maritime pollution response</c:v>
                </c:pt>
                <c:pt idx="2">
                  <c:v>Search and Rescue (SAR)</c:v>
                </c:pt>
                <c:pt idx="3">
                  <c:v>General and maritime law enforcement</c:v>
                </c:pt>
                <c:pt idx="4">
                  <c:v>Border control management (border control, cross border crime)</c:v>
                </c:pt>
                <c:pt idx="5">
                  <c:v>Other</c:v>
                </c:pt>
              </c:strCache>
            </c:strRef>
          </c:cat>
          <c:val>
            <c:numRef>
              <c:f>'11 3 cross-border kohdetta'!$E$3:$E$8</c:f>
              <c:numCache>
                <c:formatCode>0%</c:formatCode>
                <c:ptCount val="6"/>
                <c:pt idx="0">
                  <c:v>0.7702702702702704</c:v>
                </c:pt>
                <c:pt idx="1">
                  <c:v>0.74324324324324331</c:v>
                </c:pt>
                <c:pt idx="2">
                  <c:v>0.48648648648648657</c:v>
                </c:pt>
                <c:pt idx="3">
                  <c:v>0.44594594594594605</c:v>
                </c:pt>
                <c:pt idx="4">
                  <c:v>0.43243243243243246</c:v>
                </c:pt>
                <c:pt idx="5">
                  <c:v>6.7567567567567571E-2</c:v>
                </c:pt>
              </c:numCache>
            </c:numRef>
          </c:val>
        </c:ser>
        <c:dLbls/>
        <c:axId val="53154176"/>
        <c:axId val="53155712"/>
      </c:barChart>
      <c:catAx>
        <c:axId val="53154176"/>
        <c:scaling>
          <c:orientation val="maxMin"/>
        </c:scaling>
        <c:axPos val="l"/>
        <c:numFmt formatCode="#,##0.00" sourceLinked="0"/>
        <c:tickLblPos val="nextTo"/>
        <c:crossAx val="53155712"/>
        <c:crosses val="autoZero"/>
        <c:auto val="1"/>
        <c:lblAlgn val="ctr"/>
        <c:lblOffset val="100"/>
      </c:catAx>
      <c:valAx>
        <c:axId val="53155712"/>
        <c:scaling>
          <c:orientation val="minMax"/>
        </c:scaling>
        <c:axPos val="t"/>
        <c:majorGridlines/>
        <c:numFmt formatCode="0%" sourceLinked="0"/>
        <c:tickLblPos val="nextTo"/>
        <c:crossAx val="53154176"/>
        <c:crosses val="autoZero"/>
        <c:crossBetween val="between"/>
        <c:majorUnit val="0.1"/>
        <c:minorUnit val="0.1"/>
      </c:valAx>
    </c:plotArea>
    <c:plotVisOnly val="1"/>
    <c:dispBlanksAs val="gap"/>
  </c:chart>
  <c:spPr>
    <a:ln>
      <a:noFill/>
    </a:ln>
  </c:spPr>
  <c:txPr>
    <a:bodyPr/>
    <a:lstStyle/>
    <a:p>
      <a:pPr>
        <a:defRPr sz="1200" b="1"/>
      </a:pPr>
      <a:endParaRPr lang="da-DK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0.60307</cdr:x>
      <cdr:y>0.00673</cdr:y>
    </cdr:from>
    <cdr:to>
      <cdr:x>0.87449</cdr:x>
      <cdr:y>0.09544</cdr:y>
    </cdr:to>
    <cdr:sp macro="" textlink="">
      <cdr:nvSpPr>
        <cdr:cNvPr id="2" name="Tekstiruutu 4"/>
        <cdr:cNvSpPr txBox="1"/>
      </cdr:nvSpPr>
      <cdr:spPr>
        <a:xfrm xmlns:a="http://schemas.openxmlformats.org/drawingml/2006/main">
          <a:off x="4559716" y="25685"/>
          <a:ext cx="2052165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i-FI" sz="1600" b="1" dirty="0" err="1"/>
            <a:t>Share</a:t>
          </a:r>
          <a:r>
            <a:rPr lang="fi-FI" sz="1600" b="1" dirty="0"/>
            <a:t> of </a:t>
          </a:r>
          <a:r>
            <a:rPr lang="fi-FI" sz="1600" b="1" dirty="0" err="1"/>
            <a:t>respondents</a:t>
          </a:r>
          <a:r>
            <a:rPr lang="fi-FI" sz="1600" b="1" baseline="0" dirty="0"/>
            <a:t> </a:t>
          </a:r>
          <a:endParaRPr lang="fi-FI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0.40113</cdr:x>
      <cdr:y>0.01186</cdr:y>
    </cdr:from>
    <cdr:to>
      <cdr:x>0.70561</cdr:x>
      <cdr:y>0.12195</cdr:y>
    </cdr:to>
    <cdr:sp macro="" textlink="">
      <cdr:nvSpPr>
        <cdr:cNvPr id="2" name="Tekstiruutu 1"/>
        <cdr:cNvSpPr txBox="1"/>
      </cdr:nvSpPr>
      <cdr:spPr>
        <a:xfrm xmlns:a="http://schemas.openxmlformats.org/drawingml/2006/main">
          <a:off x="2559933" y="30950"/>
          <a:ext cx="1943116" cy="2873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fi-FI" sz="1400" b="1" dirty="0" err="1"/>
            <a:t>Number</a:t>
          </a:r>
          <a:r>
            <a:rPr lang="fi-FI" sz="1400" b="1" baseline="0" dirty="0"/>
            <a:t> of </a:t>
          </a:r>
          <a:r>
            <a:rPr lang="fi-FI" sz="1400" b="1" baseline="0" dirty="0" err="1"/>
            <a:t>respondents</a:t>
          </a:r>
          <a:endParaRPr lang="fi-FI" sz="1400" b="1" baseline="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0.40113</cdr:x>
      <cdr:y>0</cdr:y>
    </cdr:from>
    <cdr:to>
      <cdr:x>0.70559</cdr:x>
      <cdr:y>0.16965</cdr:y>
    </cdr:to>
    <cdr:sp macro="" textlink="">
      <cdr:nvSpPr>
        <cdr:cNvPr id="2" name="Tekstiruutu 1"/>
        <cdr:cNvSpPr txBox="1"/>
      </cdr:nvSpPr>
      <cdr:spPr>
        <a:xfrm xmlns:a="http://schemas.openxmlformats.org/drawingml/2006/main">
          <a:off x="2559933" y="-4602792"/>
          <a:ext cx="1942987" cy="338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fi-FI" sz="1400" b="1" dirty="0" err="1"/>
            <a:t>Number</a:t>
          </a:r>
          <a:r>
            <a:rPr lang="fi-FI" sz="1400" b="1" baseline="0" dirty="0"/>
            <a:t> of </a:t>
          </a:r>
          <a:r>
            <a:rPr lang="fi-FI" sz="1400" b="1" baseline="0" dirty="0" err="1"/>
            <a:t>respondents</a:t>
          </a:r>
          <a:endParaRPr lang="fi-FI" sz="1400" b="1" baseline="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0.66672</cdr:x>
      <cdr:y>0.02664</cdr:y>
    </cdr:from>
    <cdr:to>
      <cdr:x>0.8349</cdr:x>
      <cdr:y>0.076</cdr:y>
    </cdr:to>
    <cdr:sp macro="" textlink="">
      <cdr:nvSpPr>
        <cdr:cNvPr id="2" name="Tekstiruutu 4"/>
        <cdr:cNvSpPr txBox="1"/>
      </cdr:nvSpPr>
      <cdr:spPr>
        <a:xfrm xmlns:a="http://schemas.openxmlformats.org/drawingml/2006/main">
          <a:off x="7976231" y="160369"/>
          <a:ext cx="2011986" cy="297131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i-FI" sz="1200" b="1"/>
            <a:t>Share of respondents</a:t>
          </a:r>
          <a:r>
            <a:rPr lang="fi-FI" sz="1200" b="1" baseline="0"/>
            <a:t> </a:t>
          </a:r>
          <a:endParaRPr lang="fi-FI" sz="1200" b="1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0.67146</cdr:x>
      <cdr:y>0</cdr:y>
    </cdr:from>
    <cdr:to>
      <cdr:x>0.83964</cdr:x>
      <cdr:y>0.06481</cdr:y>
    </cdr:to>
    <cdr:sp macro="" textlink="">
      <cdr:nvSpPr>
        <cdr:cNvPr id="2" name="Tekstiruutu 4"/>
        <cdr:cNvSpPr txBox="1"/>
      </cdr:nvSpPr>
      <cdr:spPr>
        <a:xfrm xmlns:a="http://schemas.openxmlformats.org/drawingml/2006/main">
          <a:off x="6120680" y="0"/>
          <a:ext cx="1533032" cy="209270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i-FI" sz="1400" b="1" dirty="0" err="1"/>
            <a:t>Share</a:t>
          </a:r>
          <a:r>
            <a:rPr lang="fi-FI" sz="1400" b="1" dirty="0"/>
            <a:t> of </a:t>
          </a:r>
          <a:r>
            <a:rPr lang="fi-FI" sz="1400" b="1" dirty="0" err="1"/>
            <a:t>respondents</a:t>
          </a:r>
          <a:r>
            <a:rPr lang="fi-FI" sz="1400" b="1" baseline="0" dirty="0"/>
            <a:t> </a:t>
          </a:r>
          <a:endParaRPr lang="fi-FI" sz="14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2B2F5-A248-46C2-A403-A2BC4F65E8EA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082A9-3BCB-4037-9269-F523297BBDA9}" type="slidenum">
              <a:rPr lang="fi-FI" smtClean="0"/>
              <a:pPr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823815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4EE3F-092A-4817-A8D6-2A24A231AAB7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BF104-94CF-4131-B6B2-E567711A0D8D}" type="slidenum">
              <a:rPr lang="fi-FI" smtClean="0"/>
              <a:pPr/>
              <a:t>‹nr.›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22937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8D8644-86B3-4F91-8693-421875BA8E84}" type="slidenum">
              <a:rPr lang="fi-FI"/>
              <a:pPr/>
              <a:t>1</a:t>
            </a:fld>
            <a:endParaRPr lang="fi-FI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357" y="4717631"/>
            <a:ext cx="4984962" cy="4465977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13</a:t>
            </a:fld>
            <a:endParaRPr lang="fi-FI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14</a:t>
            </a:fld>
            <a:endParaRPr lang="fi-FI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15</a:t>
            </a:fld>
            <a:endParaRPr lang="fi-FI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16</a:t>
            </a:fld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2</a:t>
            </a:fld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3</a:t>
            </a:fld>
            <a:endParaRPr 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4</a:t>
            </a:fld>
            <a:endParaRPr lang="fi-FI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8</a:t>
            </a:fld>
            <a:endParaRPr lang="fi-FI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9</a:t>
            </a:fld>
            <a:endParaRPr lang="fi-FI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10</a:t>
            </a:fld>
            <a:endParaRPr lang="fi-FI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11</a:t>
            </a:fld>
            <a:endParaRPr lang="fi-FI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BF104-94CF-4131-B6B2-E567711A0D8D}" type="slidenum">
              <a:rPr lang="fi-FI" smtClean="0"/>
              <a:pPr/>
              <a:t>12</a:t>
            </a:fld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529AC-ED3C-4EDA-A640-D29561A2ED79}" type="datetimeFigureOut">
              <a:rPr lang="fi-FI" smtClean="0"/>
              <a:pPr/>
              <a:t>17.5.2012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0396C-4D70-423F-A95F-9A9247F04199}" type="slidenum">
              <a:rPr lang="fi-FI" smtClean="0"/>
              <a:pPr/>
              <a:t>‹nr.›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Dian numeron paikkamerkki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EC63B96-E8C2-4C44-87D1-414A603F3E67}" type="slidenum">
              <a:rPr lang="fi-FI"/>
              <a:pPr/>
              <a:t>1</a:t>
            </a:fld>
            <a:endParaRPr lang="fi-FI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2996952"/>
            <a:ext cx="7992888" cy="24508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fi-FI" sz="2400" b="1" i="1" dirty="0"/>
              <a:t>Electronic </a:t>
            </a:r>
            <a:r>
              <a:rPr lang="fi-FI" sz="2400" b="1" i="1" dirty="0" err="1" smtClean="0"/>
              <a:t>survey</a:t>
            </a:r>
            <a:r>
              <a:rPr lang="fi-FI" sz="2400" b="1" i="1" dirty="0" smtClean="0"/>
              <a:t> to </a:t>
            </a:r>
            <a:r>
              <a:rPr lang="fi-FI" sz="2400" b="1" i="1" dirty="0" err="1" smtClean="0"/>
              <a:t>Priority</a:t>
            </a:r>
            <a:r>
              <a:rPr lang="fi-FI" sz="2400" b="1" i="1" dirty="0" smtClean="0"/>
              <a:t> Area 13 </a:t>
            </a:r>
            <a:r>
              <a:rPr lang="fi-FI" sz="2400" b="1" i="1" dirty="0" err="1" smtClean="0"/>
              <a:t>Steering</a:t>
            </a:r>
            <a:r>
              <a:rPr lang="fi-FI" sz="2400" b="1" i="1" dirty="0" smtClean="0"/>
              <a:t> Group and </a:t>
            </a:r>
            <a:r>
              <a:rPr lang="fi-FI" sz="2400" b="1" i="1" dirty="0" err="1" smtClean="0"/>
              <a:t>other</a:t>
            </a:r>
            <a:r>
              <a:rPr lang="fi-FI" sz="2400" b="1" i="1" dirty="0" smtClean="0"/>
              <a:t> </a:t>
            </a:r>
            <a:r>
              <a:rPr lang="fi-FI" sz="2400" b="1" i="1" dirty="0" err="1" smtClean="0"/>
              <a:t>experts</a:t>
            </a:r>
            <a:r>
              <a:rPr lang="fi-FI" sz="2400" b="1" i="1" dirty="0" smtClean="0"/>
              <a:t> </a:t>
            </a:r>
            <a:r>
              <a:rPr lang="fi-FI" sz="2400" b="1" i="1" dirty="0" err="1" smtClean="0"/>
              <a:t>within</a:t>
            </a:r>
            <a:r>
              <a:rPr lang="fi-FI" sz="2400" b="1" i="1" dirty="0" smtClean="0"/>
              <a:t> </a:t>
            </a:r>
            <a:r>
              <a:rPr lang="fi-FI" sz="2400" b="1" i="1" dirty="0" err="1" smtClean="0"/>
              <a:t>maritime</a:t>
            </a:r>
            <a:r>
              <a:rPr lang="fi-FI" sz="2400" b="1" i="1" dirty="0" smtClean="0"/>
              <a:t> </a:t>
            </a:r>
            <a:r>
              <a:rPr lang="fi-FI" sz="2400" b="1" i="1" dirty="0" err="1"/>
              <a:t>safety</a:t>
            </a:r>
            <a:r>
              <a:rPr lang="fi-FI" sz="2400" b="1" i="1" dirty="0"/>
              <a:t> </a:t>
            </a:r>
            <a:r>
              <a:rPr lang="fi-FI" sz="2400" b="1" i="1" dirty="0" smtClean="0"/>
              <a:t>and </a:t>
            </a:r>
            <a:r>
              <a:rPr lang="fi-FI" sz="2400" b="1" i="1" dirty="0" err="1" smtClean="0"/>
              <a:t>security</a:t>
            </a:r>
            <a:r>
              <a:rPr lang="fi-FI" sz="2400" b="1" i="1" dirty="0"/>
              <a:t/>
            </a:r>
            <a:br>
              <a:rPr lang="fi-FI" sz="2400" b="1" i="1" dirty="0"/>
            </a:br>
            <a:r>
              <a:rPr lang="fi-FI" sz="2400" b="1" i="1" dirty="0" smtClean="0"/>
              <a:t>MAIN RESULTS</a:t>
            </a:r>
            <a:br>
              <a:rPr lang="fi-FI" sz="2400" b="1" i="1" dirty="0" smtClean="0"/>
            </a:br>
            <a:r>
              <a:rPr lang="fi-FI" sz="1800" b="1" i="1" dirty="0" err="1" smtClean="0"/>
              <a:t>Scenario</a:t>
            </a:r>
            <a:r>
              <a:rPr lang="fi-FI" sz="1800" b="1" i="1" dirty="0" smtClean="0"/>
              <a:t> workshop, Helsinki 15</a:t>
            </a:r>
            <a:r>
              <a:rPr lang="fi-FI" sz="1800" b="1" i="1" dirty="0"/>
              <a:t> </a:t>
            </a:r>
            <a:r>
              <a:rPr lang="fi-FI" sz="1800" b="1" i="1" dirty="0" err="1" smtClean="0"/>
              <a:t>May</a:t>
            </a:r>
            <a:r>
              <a:rPr lang="fi-FI" sz="1800" b="1" i="1" dirty="0"/>
              <a:t> </a:t>
            </a:r>
            <a:r>
              <a:rPr lang="fi-FI" sz="1800" b="1" i="1" dirty="0" smtClean="0"/>
              <a:t>2012</a:t>
            </a:r>
          </a:p>
        </p:txBody>
      </p:sp>
      <p:pic>
        <p:nvPicPr>
          <p:cNvPr id="2052" name="Picture 5" descr="tyhjä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 descr="paikk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6381750"/>
            <a:ext cx="355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3" descr="Ylätunniste_kaare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205038"/>
            <a:ext cx="89281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4" descr="Ylätunniste_kaaret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2205038"/>
            <a:ext cx="91440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5" descr="Alakaari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5578475"/>
            <a:ext cx="9144000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0" descr="turun_yliopisto_negativ__lapin_rgb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72225" y="6021388"/>
            <a:ext cx="20875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022820" y="116632"/>
            <a:ext cx="6877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smtClean="0"/>
              <a:t>Top 6 </a:t>
            </a:r>
            <a:r>
              <a:rPr lang="fi-FI" sz="3600" b="1" dirty="0" err="1"/>
              <a:t>d</a:t>
            </a:r>
            <a:r>
              <a:rPr lang="fi-FI" sz="3600" b="1" dirty="0" err="1" smtClean="0"/>
              <a:t>rivers</a:t>
            </a:r>
            <a:r>
              <a:rPr lang="fi-FI" sz="3600" b="1" dirty="0" smtClean="0"/>
              <a:t> of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r>
              <a:rPr lang="fi-FI" sz="3600" b="1" dirty="0" smtClean="0"/>
              <a:t> (1)</a:t>
            </a:r>
          </a:p>
        </p:txBody>
      </p:sp>
      <p:sp>
        <p:nvSpPr>
          <p:cNvPr id="5" name="Tekstikehys 4"/>
          <p:cNvSpPr txBox="1"/>
          <p:nvPr/>
        </p:nvSpPr>
        <p:spPr>
          <a:xfrm>
            <a:off x="395537" y="1412776"/>
            <a:ext cx="8496944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1) SAFETY CULTURE AND SAFETY MANAGEMENT IN SHIPPING</a:t>
            </a:r>
            <a:endParaRPr lang="fi-FI" sz="20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The essence of maritime safety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Desired positive development hindered by economic pressures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Increasing pressures to analyze complete transport chains improve safety culture globally</a:t>
            </a:r>
            <a:endParaRPr lang="en-US" sz="2000" b="1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2) COMPETENCE OF CREW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Insufficiently qualified crew due to a) economic reasons b) lack of competent seafarers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Deteriorating winter-navigation competence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3) MARITIME TRAFFIC DEVELOPMENT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Key element in risk development in maritime safety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Growing global tendency of traffic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Subject to overall economic development</a:t>
            </a:r>
          </a:p>
        </p:txBody>
      </p:sp>
    </p:spTree>
    <p:extLst>
      <p:ext uri="{BB962C8B-B14F-4D97-AF65-F5344CB8AC3E}">
        <p14:creationId xmlns:p14="http://schemas.microsoft.com/office/powerpoint/2010/main" xmlns="" val="372330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022820" y="44624"/>
            <a:ext cx="6877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smtClean="0"/>
              <a:t>Top 6 </a:t>
            </a:r>
            <a:r>
              <a:rPr lang="fi-FI" sz="3600" b="1" dirty="0" err="1"/>
              <a:t>d</a:t>
            </a:r>
            <a:r>
              <a:rPr lang="fi-FI" sz="3600" b="1" dirty="0" err="1" smtClean="0"/>
              <a:t>rivers</a:t>
            </a:r>
            <a:r>
              <a:rPr lang="fi-FI" sz="3600" b="1" dirty="0" smtClean="0"/>
              <a:t> of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r>
              <a:rPr lang="fi-FI" sz="3600" b="1" dirty="0" smtClean="0"/>
              <a:t> (2)</a:t>
            </a:r>
          </a:p>
        </p:txBody>
      </p:sp>
      <p:sp>
        <p:nvSpPr>
          <p:cNvPr id="5" name="Tekstikehys 4"/>
          <p:cNvSpPr txBox="1"/>
          <p:nvPr/>
        </p:nvSpPr>
        <p:spPr>
          <a:xfrm>
            <a:off x="395537" y="1484784"/>
            <a:ext cx="849694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4) TRAFFIC CONTROL</a:t>
            </a:r>
            <a:endParaRPr lang="fi-FI" sz="20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Development towards common surveillance / control system in the BSR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Increased situational awareness and ability to respond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Improved onboard navigational aids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5) ECONOMIC PRESSURES IN SHIPPING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Caused by increasing competition and by new regulations adding shipping costs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May lead to increased fatigue of crew and the use of incompetent crew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Results in insufficient maintenance of vessels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/>
              <a:t>6</a:t>
            </a:r>
            <a:r>
              <a:rPr lang="fi-FI" sz="2000" b="1" dirty="0" smtClean="0"/>
              <a:t>) ENVIRONMENTAL REGULATIONS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Important driver for transport and shipping in  general – key element in rising costs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Emission regulations will lead to sailing at lower speed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Energy Efficiency Design Index for new vessels might drive to use older tonnage</a:t>
            </a:r>
          </a:p>
        </p:txBody>
      </p:sp>
    </p:spTree>
    <p:extLst>
      <p:ext uri="{BB962C8B-B14F-4D97-AF65-F5344CB8AC3E}">
        <p14:creationId xmlns:p14="http://schemas.microsoft.com/office/powerpoint/2010/main" xmlns="" val="2733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2664549" y="0"/>
            <a:ext cx="3594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security</a:t>
            </a:r>
            <a:endParaRPr lang="fi-FI" sz="3600" b="1" dirty="0" smtClean="0"/>
          </a:p>
        </p:txBody>
      </p:sp>
      <p:sp>
        <p:nvSpPr>
          <p:cNvPr id="5" name="Tekstikehys 4"/>
          <p:cNvSpPr txBox="1"/>
          <p:nvPr/>
        </p:nvSpPr>
        <p:spPr>
          <a:xfrm>
            <a:off x="395537" y="836712"/>
            <a:ext cx="8496944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GENERAL POINTS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smtClean="0"/>
              <a:t>Security </a:t>
            </a:r>
            <a:r>
              <a:rPr lang="fi-FI" sz="2000" b="1" dirty="0" err="1" smtClean="0"/>
              <a:t>risks</a:t>
            </a:r>
            <a:r>
              <a:rPr lang="fi-FI" sz="2000" b="1" dirty="0" smtClean="0"/>
              <a:t> in the BSR </a:t>
            </a:r>
            <a:r>
              <a:rPr lang="fi-FI" sz="2000" b="1" dirty="0" err="1" smtClean="0"/>
              <a:t>are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low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compared</a:t>
            </a:r>
            <a:r>
              <a:rPr lang="fi-FI" sz="2000" b="1" dirty="0" smtClean="0"/>
              <a:t> to </a:t>
            </a:r>
            <a:r>
              <a:rPr lang="fi-FI" sz="2000" b="1" dirty="0" err="1" smtClean="0"/>
              <a:t>other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regions</a:t>
            </a:r>
            <a:endParaRPr lang="fi-FI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err="1"/>
              <a:t>O</a:t>
            </a:r>
            <a:r>
              <a:rPr lang="fi-FI" sz="2000" b="1" dirty="0" err="1" smtClean="0"/>
              <a:t>wnership</a:t>
            </a:r>
            <a:r>
              <a:rPr lang="fi-FI" sz="2000" b="1" dirty="0" smtClean="0"/>
              <a:t>, </a:t>
            </a:r>
            <a:r>
              <a:rPr lang="fi-FI" sz="2000" b="1" dirty="0" err="1" smtClean="0"/>
              <a:t>operations</a:t>
            </a:r>
            <a:r>
              <a:rPr lang="fi-FI" sz="2000" b="1" dirty="0" smtClean="0"/>
              <a:t> and </a:t>
            </a:r>
            <a:r>
              <a:rPr lang="fi-FI" sz="2000" b="1" dirty="0" err="1" smtClean="0"/>
              <a:t>manning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are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separated</a:t>
            </a:r>
            <a:r>
              <a:rPr lang="fi-FI" sz="2000" b="1" dirty="0" smtClean="0"/>
              <a:t> to </a:t>
            </a:r>
            <a:r>
              <a:rPr lang="fi-FI" sz="2000" b="1" dirty="0" err="1" smtClean="0"/>
              <a:t>smaller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pieces</a:t>
            </a:r>
            <a:r>
              <a:rPr lang="fi-FI" sz="2000" b="1" dirty="0" smtClean="0"/>
              <a:t> with no </a:t>
            </a:r>
            <a:r>
              <a:rPr lang="fi-FI" sz="2000" b="1" dirty="0" err="1" smtClean="0"/>
              <a:t>overall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feeling</a:t>
            </a:r>
            <a:r>
              <a:rPr lang="fi-FI" sz="2000" b="1" dirty="0" smtClean="0"/>
              <a:t> of </a:t>
            </a:r>
            <a:r>
              <a:rPr lang="fi-FI" sz="2000" b="1" dirty="0" err="1" smtClean="0"/>
              <a:t>responsibility</a:t>
            </a:r>
            <a:endParaRPr lang="fi-FI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err="1" smtClean="0"/>
              <a:t>Awareness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about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possible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threats</a:t>
            </a:r>
            <a:r>
              <a:rPr lang="fi-FI" sz="2000" b="1" dirty="0" smtClean="0"/>
              <a:t> is </a:t>
            </a:r>
            <a:r>
              <a:rPr lang="fi-FI" sz="2000" b="1" dirty="0" err="1" smtClean="0"/>
              <a:t>central</a:t>
            </a:r>
            <a:endParaRPr lang="fi-FI" sz="2000" b="1" dirty="0" smtClean="0"/>
          </a:p>
          <a:p>
            <a:endParaRPr lang="fi-FI" sz="2000" b="1" dirty="0"/>
          </a:p>
          <a:p>
            <a:r>
              <a:rPr lang="fi-FI" sz="2000" b="1" dirty="0" smtClean="0"/>
              <a:t>THREATS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err="1" smtClean="0"/>
              <a:t>Terrorism</a:t>
            </a:r>
            <a:endParaRPr lang="fi-FI" sz="2000" b="1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err="1" smtClean="0"/>
              <a:t>Especially</a:t>
            </a:r>
            <a:r>
              <a:rPr lang="fi-FI" sz="2000" b="1" dirty="0" smtClean="0"/>
              <a:t> the </a:t>
            </a:r>
            <a:r>
              <a:rPr lang="fi-FI" sz="2000" b="1" dirty="0" err="1" smtClean="0"/>
              <a:t>safety</a:t>
            </a:r>
            <a:r>
              <a:rPr lang="fi-FI" sz="2000" b="1" dirty="0" smtClean="0"/>
              <a:t> of </a:t>
            </a:r>
            <a:r>
              <a:rPr lang="fi-FI" sz="2000" b="1" dirty="0" err="1" smtClean="0"/>
              <a:t>passenger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ships</a:t>
            </a:r>
            <a:endParaRPr lang="fi-FI" sz="2000" b="1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smtClean="0"/>
              <a:t>Nord </a:t>
            </a:r>
            <a:r>
              <a:rPr lang="fi-FI" sz="2000" b="1" dirty="0" err="1" smtClean="0"/>
              <a:t>Stream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gas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pipe</a:t>
            </a:r>
            <a:endParaRPr lang="fi-FI" sz="20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err="1" smtClean="0"/>
              <a:t>Theft</a:t>
            </a:r>
            <a:r>
              <a:rPr lang="fi-FI" sz="2000" b="1" dirty="0" smtClean="0"/>
              <a:t>, </a:t>
            </a:r>
            <a:r>
              <a:rPr lang="fi-FI" sz="2000" b="1" dirty="0" err="1" smtClean="0"/>
              <a:t>robbery</a:t>
            </a:r>
            <a:r>
              <a:rPr lang="fi-FI" sz="2000" b="1" dirty="0" smtClean="0"/>
              <a:t>, </a:t>
            </a:r>
            <a:r>
              <a:rPr lang="fi-FI" sz="2000" b="1" dirty="0" err="1" smtClean="0"/>
              <a:t>piracy</a:t>
            </a:r>
            <a:r>
              <a:rPr lang="fi-FI" sz="2000" b="1" dirty="0" smtClean="0"/>
              <a:t>, </a:t>
            </a:r>
            <a:r>
              <a:rPr lang="fi-FI" sz="2000" b="1" dirty="0" err="1" smtClean="0"/>
              <a:t>smuggling</a:t>
            </a:r>
            <a:endParaRPr lang="fi-FI" sz="2000" b="1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err="1" smtClean="0"/>
              <a:t>Recognized</a:t>
            </a:r>
            <a:r>
              <a:rPr lang="fi-FI" sz="2000" b="1" dirty="0" smtClean="0"/>
              <a:t> as </a:t>
            </a:r>
            <a:r>
              <a:rPr lang="fi-FI" sz="2000" b="1" dirty="0" err="1" smtClean="0"/>
              <a:t>threats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but</a:t>
            </a:r>
            <a:r>
              <a:rPr lang="fi-FI" sz="2000" b="1" dirty="0" smtClean="0"/>
              <a:t> with </a:t>
            </a:r>
            <a:r>
              <a:rPr lang="fi-FI" sz="2000" b="1" dirty="0" err="1" smtClean="0"/>
              <a:t>relatively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low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risks</a:t>
            </a:r>
            <a:r>
              <a:rPr lang="fi-FI" sz="2000" b="1" dirty="0" smtClean="0"/>
              <a:t> in the BSR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err="1" smtClean="0"/>
              <a:t>Organized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crime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benefits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from</a:t>
            </a:r>
            <a:r>
              <a:rPr lang="fi-FI" sz="2000" b="1" dirty="0" smtClean="0"/>
              <a:t> the </a:t>
            </a:r>
            <a:r>
              <a:rPr lang="fi-FI" sz="2000" b="1" dirty="0" err="1" smtClean="0"/>
              <a:t>dense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traffic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network</a:t>
            </a:r>
            <a:r>
              <a:rPr lang="fi-FI" sz="2000" b="1" dirty="0" smtClean="0"/>
              <a:t> in the BSR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smtClean="0"/>
              <a:t>Dangerous </a:t>
            </a:r>
            <a:r>
              <a:rPr lang="fi-FI" sz="2000" b="1" dirty="0" err="1" smtClean="0"/>
              <a:t>cargoes</a:t>
            </a:r>
            <a:endParaRPr lang="fi-FI" sz="2000" b="1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err="1" smtClean="0"/>
              <a:t>Specific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danger</a:t>
            </a:r>
            <a:r>
              <a:rPr lang="fi-FI" sz="2000" b="1" dirty="0" smtClean="0"/>
              <a:t> to </a:t>
            </a:r>
            <a:r>
              <a:rPr lang="fi-FI" sz="2000" b="1" dirty="0" err="1" smtClean="0"/>
              <a:t>people</a:t>
            </a:r>
            <a:r>
              <a:rPr lang="fi-FI" sz="2000" b="1" dirty="0" smtClean="0"/>
              <a:t> and </a:t>
            </a:r>
            <a:r>
              <a:rPr lang="fi-FI" sz="2000" b="1" dirty="0" err="1" smtClean="0"/>
              <a:t>environment</a:t>
            </a:r>
            <a:endParaRPr lang="fi-FI" sz="20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fi-FI" sz="2000" b="1" dirty="0" err="1" smtClean="0"/>
              <a:t>Deficiencies</a:t>
            </a:r>
            <a:r>
              <a:rPr lang="fi-FI" sz="2000" b="1" dirty="0" smtClean="0"/>
              <a:t> in </a:t>
            </a:r>
            <a:r>
              <a:rPr lang="fi-FI" sz="2000" b="1" dirty="0" err="1" smtClean="0"/>
              <a:t>port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security</a:t>
            </a:r>
            <a:endParaRPr lang="fi-FI" sz="2000" b="1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fi-FI" sz="2000" b="1" dirty="0" err="1" smtClean="0"/>
              <a:t>Inadequate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surveillance</a:t>
            </a:r>
            <a:r>
              <a:rPr lang="fi-FI" sz="2000" b="1" dirty="0" smtClean="0"/>
              <a:t>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5412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858594" y="0"/>
            <a:ext cx="5206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Cross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border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co-operation</a:t>
            </a:r>
            <a:endParaRPr lang="fi-FI" sz="3600" b="1" dirty="0" smtClean="0"/>
          </a:p>
        </p:txBody>
      </p:sp>
      <p:sp>
        <p:nvSpPr>
          <p:cNvPr id="2" name="Tekstiruutu 1"/>
          <p:cNvSpPr txBox="1"/>
          <p:nvPr/>
        </p:nvSpPr>
        <p:spPr>
          <a:xfrm>
            <a:off x="107504" y="688323"/>
            <a:ext cx="9036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Mark the 3 main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areas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improvement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Baltic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Sea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Region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cross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border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co-operation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Kaavi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25943812"/>
              </p:ext>
            </p:extLst>
          </p:nvPr>
        </p:nvGraphicFramePr>
        <p:xfrm>
          <a:off x="-324544" y="1772816"/>
          <a:ext cx="9115425" cy="322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69227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238993" y="44624"/>
            <a:ext cx="8445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Ways</a:t>
            </a:r>
            <a:r>
              <a:rPr lang="fi-FI" sz="3600" b="1" dirty="0" smtClean="0"/>
              <a:t> to </a:t>
            </a:r>
            <a:r>
              <a:rPr lang="fi-FI" sz="3600" b="1" dirty="0" err="1" smtClean="0"/>
              <a:t>improve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cross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border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co-operation</a:t>
            </a:r>
            <a:endParaRPr lang="fi-FI" sz="3600" b="1" dirty="0" smtClean="0"/>
          </a:p>
        </p:txBody>
      </p:sp>
      <p:sp>
        <p:nvSpPr>
          <p:cNvPr id="5" name="Tekstikehys 4"/>
          <p:cNvSpPr txBox="1"/>
          <p:nvPr/>
        </p:nvSpPr>
        <p:spPr>
          <a:xfrm>
            <a:off x="395537" y="980728"/>
            <a:ext cx="8496944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ORGANISATIONAL ISSUES</a:t>
            </a:r>
            <a:endParaRPr lang="fi-FI" sz="20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Joint top level working body for maritime safety and security issues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Nomination of </a:t>
            </a:r>
            <a:r>
              <a:rPr lang="en-US" sz="2000" b="1" dirty="0" err="1" smtClean="0"/>
              <a:t>co-ordinators</a:t>
            </a:r>
            <a:r>
              <a:rPr lang="en-US" sz="2000" b="1" dirty="0" smtClean="0"/>
              <a:t> and leaders of particular problems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Multinational SAR and pollution response organization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Further strengthening the existing co-operation (e.g. HELCOM, BSRBCC etc.)</a:t>
            </a:r>
          </a:p>
          <a:p>
            <a:endParaRPr lang="en-US" sz="2000" b="1" dirty="0"/>
          </a:p>
          <a:p>
            <a:r>
              <a:rPr lang="en-US" sz="2000" b="1" dirty="0" smtClean="0"/>
              <a:t>INFORMATION SHARING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Common maritime situational insight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Improved and automated information sharing between authorities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Introducing CISE, joint VTS </a:t>
            </a:r>
          </a:p>
          <a:p>
            <a:endParaRPr lang="en-US" sz="2000" b="1" dirty="0"/>
          </a:p>
          <a:p>
            <a:r>
              <a:rPr lang="en-US" sz="2000" b="1" dirty="0" smtClean="0"/>
              <a:t>OTHER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err="1" smtClean="0"/>
              <a:t>Harmonisation</a:t>
            </a:r>
            <a:r>
              <a:rPr lang="en-US" sz="2000" b="1" dirty="0" smtClean="0"/>
              <a:t> of operations, databases, data distribution and communication systems as far as possible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Involving all countries by binding agreements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Common exercises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Seminars, expert exchange, selecting and spreading best practices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787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8646" y="44624"/>
            <a:ext cx="8886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Most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resources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needed</a:t>
            </a:r>
            <a:r>
              <a:rPr lang="fi-FI" sz="3600" b="1" dirty="0" smtClean="0"/>
              <a:t> in the </a:t>
            </a:r>
            <a:r>
              <a:rPr lang="fi-FI" sz="3600" b="1" dirty="0" err="1" smtClean="0"/>
              <a:t>next</a:t>
            </a:r>
            <a:r>
              <a:rPr lang="fi-FI" sz="3600" b="1" dirty="0" smtClean="0"/>
              <a:t> 5-10 </a:t>
            </a:r>
            <a:r>
              <a:rPr lang="fi-FI" sz="3600" b="1" dirty="0" err="1" smtClean="0"/>
              <a:t>years</a:t>
            </a:r>
            <a:endParaRPr lang="fi-FI" sz="3600" b="1" dirty="0" smtClean="0"/>
          </a:p>
        </p:txBody>
      </p:sp>
      <p:sp>
        <p:nvSpPr>
          <p:cNvPr id="5" name="Tekstikehys 4"/>
          <p:cNvSpPr txBox="1"/>
          <p:nvPr/>
        </p:nvSpPr>
        <p:spPr>
          <a:xfrm>
            <a:off x="213217" y="684793"/>
            <a:ext cx="8496944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i-FI" sz="2000" b="1" dirty="0" smtClean="0"/>
              <a:t>SECTOR</a:t>
            </a:r>
          </a:p>
          <a:p>
            <a:pPr>
              <a:defRPr/>
            </a:pPr>
            <a:endParaRPr lang="fi-FI" sz="2000" b="1" dirty="0"/>
          </a:p>
          <a:p>
            <a:pPr>
              <a:defRPr/>
            </a:pPr>
            <a:r>
              <a:rPr lang="fi-FI" sz="2000" b="1" dirty="0"/>
              <a:t>VTS </a:t>
            </a:r>
            <a:r>
              <a:rPr lang="fi-FI" sz="2000" b="1" dirty="0" err="1"/>
              <a:t>systems</a:t>
            </a:r>
            <a:r>
              <a:rPr lang="fi-FI" sz="2000" b="1" dirty="0"/>
              <a:t>, </a:t>
            </a:r>
            <a:r>
              <a:rPr lang="fi-FI" sz="2000" b="1" dirty="0" err="1"/>
              <a:t>traffic</a:t>
            </a:r>
            <a:r>
              <a:rPr lang="fi-FI" sz="2000" b="1" dirty="0"/>
              <a:t> </a:t>
            </a:r>
            <a:r>
              <a:rPr lang="fi-FI" sz="2000" b="1" dirty="0" err="1"/>
              <a:t>surveillance</a:t>
            </a:r>
            <a:r>
              <a:rPr lang="fi-FI" sz="2000" b="1" dirty="0"/>
              <a:t> </a:t>
            </a:r>
            <a:r>
              <a:rPr lang="fi-FI" sz="2000" b="1" dirty="0" err="1"/>
              <a:t>capabilities</a:t>
            </a:r>
            <a:endParaRPr lang="fi-FI" sz="2000" b="1" dirty="0"/>
          </a:p>
          <a:p>
            <a:pPr>
              <a:defRPr/>
            </a:pPr>
            <a:r>
              <a:rPr lang="fi-FI" sz="2000" b="1" dirty="0" err="1"/>
              <a:t>Traffic</a:t>
            </a:r>
            <a:r>
              <a:rPr lang="fi-FI" sz="2000" b="1" dirty="0"/>
              <a:t> </a:t>
            </a:r>
            <a:r>
              <a:rPr lang="fi-FI" sz="2000" b="1" dirty="0" err="1"/>
              <a:t>separation</a:t>
            </a:r>
            <a:r>
              <a:rPr lang="fi-FI" sz="2000" b="1" dirty="0"/>
              <a:t> </a:t>
            </a:r>
            <a:r>
              <a:rPr lang="fi-FI" sz="2000" b="1" dirty="0" err="1"/>
              <a:t>schemes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 err="1"/>
              <a:t>Oil</a:t>
            </a:r>
            <a:r>
              <a:rPr lang="fi-FI" sz="2000" b="1" dirty="0"/>
              <a:t> </a:t>
            </a:r>
            <a:r>
              <a:rPr lang="fi-FI" sz="2000" b="1" dirty="0" err="1"/>
              <a:t>recovery</a:t>
            </a:r>
            <a:r>
              <a:rPr lang="fi-FI" sz="2000" b="1" dirty="0"/>
              <a:t> </a:t>
            </a:r>
            <a:r>
              <a:rPr lang="fi-FI" sz="2000" b="1" dirty="0" err="1"/>
              <a:t>readiness</a:t>
            </a:r>
            <a:endParaRPr lang="fi-FI" sz="2000" b="1" dirty="0"/>
          </a:p>
          <a:p>
            <a:pPr>
              <a:defRPr/>
            </a:pPr>
            <a:r>
              <a:rPr lang="fi-FI" sz="2000" b="1" dirty="0" err="1"/>
              <a:t>Marine</a:t>
            </a:r>
            <a:r>
              <a:rPr lang="fi-FI" sz="2000" b="1" dirty="0"/>
              <a:t> </a:t>
            </a:r>
            <a:r>
              <a:rPr lang="fi-FI" sz="2000" b="1" dirty="0" err="1"/>
              <a:t>pollution</a:t>
            </a:r>
            <a:r>
              <a:rPr lang="fi-FI" sz="2000" b="1" dirty="0"/>
              <a:t> </a:t>
            </a:r>
            <a:r>
              <a:rPr lang="fi-FI" sz="2000" b="1" dirty="0" err="1"/>
              <a:t>surveillance</a:t>
            </a:r>
            <a:endParaRPr lang="fi-FI" sz="2000" b="1" dirty="0"/>
          </a:p>
          <a:p>
            <a:pPr>
              <a:defRPr/>
            </a:pPr>
            <a:r>
              <a:rPr lang="fi-FI" sz="2000" b="1" dirty="0"/>
              <a:t>SAR </a:t>
            </a:r>
            <a:r>
              <a:rPr lang="fi-FI" sz="2000" b="1" dirty="0" err="1"/>
              <a:t>services</a:t>
            </a:r>
            <a:endParaRPr lang="fi-FI" sz="2000" b="1" dirty="0"/>
          </a:p>
          <a:p>
            <a:pPr>
              <a:defRPr/>
            </a:pPr>
            <a:r>
              <a:rPr lang="fi-FI" sz="2000" b="1" dirty="0" err="1"/>
              <a:t>Emergency</a:t>
            </a:r>
            <a:r>
              <a:rPr lang="fi-FI" sz="2000" b="1" dirty="0"/>
              <a:t> </a:t>
            </a:r>
            <a:r>
              <a:rPr lang="fi-FI" sz="2000" b="1" dirty="0" err="1"/>
              <a:t>towing</a:t>
            </a:r>
            <a:endParaRPr lang="fi-FI" sz="2000" b="1" dirty="0"/>
          </a:p>
          <a:p>
            <a:pPr>
              <a:defRPr/>
            </a:pPr>
            <a:r>
              <a:rPr lang="fi-FI" sz="2000" b="1" dirty="0"/>
              <a:t>Ice </a:t>
            </a:r>
            <a:r>
              <a:rPr lang="fi-FI" sz="2000" b="1" dirty="0" err="1"/>
              <a:t>piloting</a:t>
            </a:r>
            <a:endParaRPr lang="fi-FI" sz="2000" b="1" dirty="0"/>
          </a:p>
          <a:p>
            <a:pPr>
              <a:defRPr/>
            </a:pPr>
            <a:r>
              <a:rPr lang="fi-FI" sz="2000" b="1" dirty="0" err="1"/>
              <a:t>Border</a:t>
            </a:r>
            <a:r>
              <a:rPr lang="fi-FI" sz="2000" b="1" dirty="0"/>
              <a:t> </a:t>
            </a:r>
            <a:r>
              <a:rPr lang="fi-FI" sz="2000" b="1" dirty="0" err="1"/>
              <a:t>control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 err="1"/>
              <a:t>Passenger</a:t>
            </a:r>
            <a:r>
              <a:rPr lang="fi-FI" sz="2000" b="1" dirty="0"/>
              <a:t> </a:t>
            </a:r>
            <a:r>
              <a:rPr lang="fi-FI" sz="2000" b="1" dirty="0" err="1"/>
              <a:t>ship</a:t>
            </a:r>
            <a:r>
              <a:rPr lang="fi-FI" sz="2000" b="1" dirty="0"/>
              <a:t> </a:t>
            </a:r>
            <a:r>
              <a:rPr lang="fi-FI" sz="2000" b="1" dirty="0" err="1"/>
              <a:t>safety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 err="1"/>
              <a:t>e-Navigation</a:t>
            </a:r>
            <a:endParaRPr lang="fi-FI" sz="2000" b="1" dirty="0"/>
          </a:p>
          <a:p>
            <a:pPr lvl="1">
              <a:defRPr/>
            </a:pPr>
            <a:r>
              <a:rPr lang="fi-FI" sz="2000" b="1" dirty="0" err="1"/>
              <a:t>Hydrographic</a:t>
            </a:r>
            <a:r>
              <a:rPr lang="fi-FI" sz="2000" b="1" dirty="0"/>
              <a:t> </a:t>
            </a:r>
            <a:r>
              <a:rPr lang="fi-FI" sz="2000" b="1" dirty="0" err="1"/>
              <a:t>surveys</a:t>
            </a:r>
            <a:endParaRPr lang="fi-FI" sz="2000" b="1" dirty="0"/>
          </a:p>
          <a:p>
            <a:pPr lvl="1">
              <a:defRPr/>
            </a:pPr>
            <a:r>
              <a:rPr lang="fi-FI" sz="2000" b="1" dirty="0" err="1"/>
              <a:t>Improving</a:t>
            </a:r>
            <a:r>
              <a:rPr lang="fi-FI" sz="2000" b="1" dirty="0"/>
              <a:t> </a:t>
            </a:r>
            <a:r>
              <a:rPr lang="fi-FI" sz="2000" b="1" dirty="0" err="1"/>
              <a:t>chart</a:t>
            </a:r>
            <a:r>
              <a:rPr lang="fi-FI" sz="2000" b="1" dirty="0"/>
              <a:t> </a:t>
            </a:r>
            <a:r>
              <a:rPr lang="fi-FI" sz="2000" b="1" dirty="0" err="1"/>
              <a:t>quality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 err="1"/>
              <a:t>Preparation</a:t>
            </a:r>
            <a:r>
              <a:rPr lang="fi-FI" sz="2000" b="1" dirty="0"/>
              <a:t> of </a:t>
            </a:r>
            <a:r>
              <a:rPr lang="fi-FI" sz="2000" b="1" dirty="0" err="1"/>
              <a:t>legislative</a:t>
            </a:r>
            <a:r>
              <a:rPr lang="fi-FI" sz="2000" b="1" dirty="0"/>
              <a:t> </a:t>
            </a:r>
            <a:r>
              <a:rPr lang="fi-FI" sz="2000" b="1" dirty="0" err="1"/>
              <a:t>actions</a:t>
            </a:r>
            <a:r>
              <a:rPr lang="fi-FI" sz="2000" b="1" dirty="0"/>
              <a:t> and </a:t>
            </a:r>
            <a:r>
              <a:rPr lang="fi-FI" sz="2000" b="1" dirty="0" err="1"/>
              <a:t>enforcement</a:t>
            </a:r>
            <a:r>
              <a:rPr lang="fi-FI" sz="2000" b="1" dirty="0"/>
              <a:t> of </a:t>
            </a:r>
            <a:r>
              <a:rPr lang="fi-FI" sz="2000" b="1" dirty="0" err="1"/>
              <a:t>regulations</a:t>
            </a:r>
            <a:endParaRPr lang="fi-FI" sz="2000" b="1" dirty="0"/>
          </a:p>
          <a:p>
            <a:pPr>
              <a:defRPr/>
            </a:pPr>
            <a:r>
              <a:rPr lang="fi-FI" sz="2000" b="1" dirty="0"/>
              <a:t>Establishment of </a:t>
            </a:r>
            <a:r>
              <a:rPr lang="fi-FI" sz="2000" b="1" dirty="0" err="1"/>
              <a:t>safety</a:t>
            </a:r>
            <a:r>
              <a:rPr lang="fi-FI" sz="2000" b="1" dirty="0"/>
              <a:t> </a:t>
            </a:r>
            <a:r>
              <a:rPr lang="fi-FI" sz="2000" b="1" dirty="0" err="1"/>
              <a:t>procedures</a:t>
            </a:r>
            <a:r>
              <a:rPr lang="fi-FI" sz="2000" b="1" dirty="0"/>
              <a:t> </a:t>
            </a:r>
            <a:r>
              <a:rPr lang="fi-FI" sz="2000" b="1" dirty="0" err="1"/>
              <a:t>related</a:t>
            </a:r>
            <a:r>
              <a:rPr lang="fi-FI" sz="2000" b="1" dirty="0"/>
              <a:t> to LNG</a:t>
            </a:r>
          </a:p>
          <a:p>
            <a:pPr>
              <a:defRPr/>
            </a:pPr>
            <a:r>
              <a:rPr lang="fi-FI" sz="2000" b="1" dirty="0" err="1"/>
              <a:t>Education</a:t>
            </a:r>
            <a:r>
              <a:rPr lang="fi-FI" sz="2000" b="1" dirty="0"/>
              <a:t>, </a:t>
            </a:r>
            <a:r>
              <a:rPr lang="fi-FI" sz="2000" b="1" dirty="0" err="1"/>
              <a:t>safety</a:t>
            </a:r>
            <a:r>
              <a:rPr lang="fi-FI" sz="2000" b="1" dirty="0"/>
              <a:t> </a:t>
            </a:r>
            <a:r>
              <a:rPr lang="fi-FI" sz="2000" b="1" dirty="0" err="1"/>
              <a:t>training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 err="1"/>
              <a:t>Risk</a:t>
            </a:r>
            <a:r>
              <a:rPr lang="fi-FI" sz="2000" b="1" dirty="0"/>
              <a:t> </a:t>
            </a:r>
            <a:r>
              <a:rPr lang="fi-FI" sz="2000" b="1" dirty="0" err="1"/>
              <a:t>analysis</a:t>
            </a:r>
            <a:r>
              <a:rPr lang="fi-FI" sz="2000" b="1" dirty="0"/>
              <a:t> </a:t>
            </a:r>
            <a:r>
              <a:rPr lang="fi-FI" sz="2000" b="1" dirty="0" err="1"/>
              <a:t>work</a:t>
            </a:r>
            <a:endParaRPr lang="fi-FI" sz="2000" b="1" dirty="0"/>
          </a:p>
          <a:p>
            <a:pPr>
              <a:defRPr/>
            </a:pPr>
            <a:r>
              <a:rPr lang="fi-FI" sz="2000" b="1" dirty="0" err="1"/>
              <a:t>Maritime</a:t>
            </a:r>
            <a:r>
              <a:rPr lang="fi-FI" sz="2000" b="1" dirty="0"/>
              <a:t> </a:t>
            </a:r>
            <a:r>
              <a:rPr lang="fi-FI" sz="2000" b="1" dirty="0" err="1"/>
              <a:t>spatial</a:t>
            </a:r>
            <a:r>
              <a:rPr lang="fi-FI" sz="2000" b="1" dirty="0"/>
              <a:t> </a:t>
            </a:r>
            <a:r>
              <a:rPr lang="fi-FI" sz="2000" b="1" dirty="0" err="1"/>
              <a:t>planning</a:t>
            </a:r>
            <a:r>
              <a:rPr lang="fi-FI" sz="2000" b="1" dirty="0"/>
              <a:t> </a:t>
            </a:r>
          </a:p>
          <a:p>
            <a:pPr>
              <a:defRPr/>
            </a:pPr>
            <a:r>
              <a:rPr lang="fi-FI" sz="2000" b="1" dirty="0"/>
              <a:t>Enhancement of international and </a:t>
            </a:r>
            <a:r>
              <a:rPr lang="fi-FI" sz="2000" b="1" dirty="0" err="1"/>
              <a:t>inter-sectorial</a:t>
            </a:r>
            <a:r>
              <a:rPr lang="fi-FI" sz="2000" b="1" dirty="0"/>
              <a:t> </a:t>
            </a:r>
            <a:r>
              <a:rPr lang="fi-FI" sz="2000" b="1" dirty="0" err="1"/>
              <a:t>co-operation</a:t>
            </a:r>
            <a:endParaRPr lang="fi-FI" sz="2000" b="1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10715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2094179" y="44624"/>
            <a:ext cx="4735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smtClean="0"/>
              <a:t>New </a:t>
            </a:r>
            <a:r>
              <a:rPr lang="fi-FI" sz="3600" b="1" dirty="0" err="1" smtClean="0"/>
              <a:t>suggested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projects</a:t>
            </a:r>
            <a:endParaRPr lang="fi-FI" sz="3600" b="1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850" y="980728"/>
            <a:ext cx="8229600" cy="5112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Tx/>
              <a:buNone/>
              <a:defRPr/>
            </a:pPr>
            <a:r>
              <a:rPr lang="fi-FI" sz="1500" b="1" dirty="0" smtClean="0">
                <a:solidFill>
                  <a:schemeClr val="tx1"/>
                </a:solidFill>
              </a:rPr>
              <a:t>NEW PROJECTS on </a:t>
            </a:r>
          </a:p>
          <a:p>
            <a:pPr algn="l">
              <a:buFontTx/>
              <a:buNone/>
              <a:defRPr/>
            </a:pP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Baltic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Sea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wide</a:t>
            </a:r>
            <a:r>
              <a:rPr lang="fi-FI" sz="1500" b="1" dirty="0" smtClean="0">
                <a:solidFill>
                  <a:schemeClr val="tx1"/>
                </a:solidFill>
              </a:rPr>
              <a:t> FSA of </a:t>
            </a:r>
            <a:r>
              <a:rPr lang="fi-FI" sz="1500" b="1" dirty="0" err="1" smtClean="0">
                <a:solidFill>
                  <a:schemeClr val="tx1"/>
                </a:solidFill>
              </a:rPr>
              <a:t>maritime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traffic</a:t>
            </a:r>
            <a:r>
              <a:rPr lang="fi-FI" sz="1500" b="1" dirty="0" smtClean="0">
                <a:solidFill>
                  <a:schemeClr val="tx1"/>
                </a:solidFill>
              </a:rPr>
              <a:t> (</a:t>
            </a:r>
            <a:r>
              <a:rPr lang="fi-FI" sz="1500" b="1" dirty="0" err="1" smtClean="0">
                <a:solidFill>
                  <a:schemeClr val="tx1"/>
                </a:solidFill>
              </a:rPr>
              <a:t>incl</a:t>
            </a:r>
            <a:r>
              <a:rPr lang="fi-FI" sz="1500" b="1" dirty="0" smtClean="0">
                <a:solidFill>
                  <a:schemeClr val="tx1"/>
                </a:solidFill>
              </a:rPr>
              <a:t>. </a:t>
            </a:r>
            <a:r>
              <a:rPr lang="fi-FI" sz="1500" b="1" dirty="0" err="1" smtClean="0">
                <a:solidFill>
                  <a:schemeClr val="tx1"/>
                </a:solidFill>
              </a:rPr>
              <a:t>security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where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applicable</a:t>
            </a:r>
            <a:r>
              <a:rPr lang="fi-FI" sz="1500" b="1" dirty="0" smtClean="0">
                <a:solidFill>
                  <a:schemeClr val="tx1"/>
                </a:solidFill>
              </a:rPr>
              <a:t>)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Introduction</a:t>
            </a:r>
            <a:r>
              <a:rPr lang="fi-FI" sz="1500" b="1" dirty="0" smtClean="0">
                <a:solidFill>
                  <a:schemeClr val="tx1"/>
                </a:solidFill>
              </a:rPr>
              <a:t> of ”</a:t>
            </a:r>
            <a:r>
              <a:rPr lang="fi-FI" sz="1500" b="1" dirty="0" err="1" smtClean="0">
                <a:solidFill>
                  <a:schemeClr val="tx1"/>
                </a:solidFill>
              </a:rPr>
              <a:t>maritime</a:t>
            </a:r>
            <a:r>
              <a:rPr lang="fi-FI" sz="1500" b="1" dirty="0" smtClean="0">
                <a:solidFill>
                  <a:schemeClr val="tx1"/>
                </a:solidFill>
              </a:rPr>
              <a:t> SESAR </a:t>
            </a:r>
            <a:r>
              <a:rPr lang="fi-FI" sz="1500" b="1" dirty="0" err="1" smtClean="0">
                <a:solidFill>
                  <a:schemeClr val="tx1"/>
                </a:solidFill>
              </a:rPr>
              <a:t>project</a:t>
            </a:r>
            <a:r>
              <a:rPr lang="fi-FI" sz="1500" b="1" dirty="0" smtClean="0">
                <a:solidFill>
                  <a:schemeClr val="tx1"/>
                </a:solidFill>
              </a:rPr>
              <a:t>”</a:t>
            </a:r>
          </a:p>
          <a:p>
            <a:pPr algn="l">
              <a:defRPr/>
            </a:pPr>
            <a:r>
              <a:rPr lang="fi-FI" sz="1500" b="1" dirty="0" smtClean="0">
                <a:solidFill>
                  <a:schemeClr val="tx1"/>
                </a:solidFill>
              </a:rPr>
              <a:t>Time </a:t>
            </a:r>
            <a:r>
              <a:rPr lang="fi-FI" sz="1500" b="1" dirty="0" err="1" smtClean="0">
                <a:solidFill>
                  <a:schemeClr val="tx1"/>
                </a:solidFill>
              </a:rPr>
              <a:t>slot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routing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development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smtClean="0">
                <a:solidFill>
                  <a:schemeClr val="tx1"/>
                </a:solidFill>
              </a:rPr>
              <a:t>System for </a:t>
            </a:r>
            <a:r>
              <a:rPr lang="fi-FI" sz="1500" b="1" dirty="0" err="1" smtClean="0">
                <a:solidFill>
                  <a:schemeClr val="tx1"/>
                </a:solidFill>
              </a:rPr>
              <a:t>automatic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warning</a:t>
            </a:r>
            <a:r>
              <a:rPr lang="fi-FI" sz="1500" b="1" dirty="0" smtClean="0">
                <a:solidFill>
                  <a:schemeClr val="tx1"/>
                </a:solidFill>
              </a:rPr>
              <a:t> at VTS </a:t>
            </a:r>
            <a:r>
              <a:rPr lang="fi-FI" sz="1500" b="1" dirty="0" err="1" smtClean="0">
                <a:solidFill>
                  <a:schemeClr val="tx1"/>
                </a:solidFill>
              </a:rPr>
              <a:t>when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dangerous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development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takes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place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Navigation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support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development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Harmonised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implementation</a:t>
            </a:r>
            <a:r>
              <a:rPr lang="fi-FI" sz="1500" b="1" dirty="0" smtClean="0">
                <a:solidFill>
                  <a:schemeClr val="tx1"/>
                </a:solidFill>
              </a:rPr>
              <a:t> of </a:t>
            </a:r>
            <a:r>
              <a:rPr lang="fi-FI" sz="1500" b="1" dirty="0" err="1" smtClean="0">
                <a:solidFill>
                  <a:schemeClr val="tx1"/>
                </a:solidFill>
              </a:rPr>
              <a:t>standards</a:t>
            </a:r>
            <a:r>
              <a:rPr lang="fi-FI" sz="1500" b="1" dirty="0" smtClean="0">
                <a:solidFill>
                  <a:schemeClr val="tx1"/>
                </a:solidFill>
              </a:rPr>
              <a:t> for ENC </a:t>
            </a:r>
            <a:r>
              <a:rPr lang="fi-FI" sz="1500" b="1" dirty="0" err="1" smtClean="0">
                <a:solidFill>
                  <a:schemeClr val="tx1"/>
                </a:solidFill>
              </a:rPr>
              <a:t>productions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their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use</a:t>
            </a:r>
            <a:r>
              <a:rPr lang="fi-FI" sz="1500" b="1" dirty="0" smtClean="0">
                <a:solidFill>
                  <a:schemeClr val="tx1"/>
                </a:solidFill>
              </a:rPr>
              <a:t> in </a:t>
            </a:r>
            <a:r>
              <a:rPr lang="fi-FI" sz="1500" b="1" dirty="0" err="1" smtClean="0">
                <a:solidFill>
                  <a:schemeClr val="tx1"/>
                </a:solidFill>
              </a:rPr>
              <a:t>next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generation</a:t>
            </a:r>
            <a:r>
              <a:rPr lang="fi-FI" sz="1500" b="1" dirty="0" smtClean="0">
                <a:solidFill>
                  <a:schemeClr val="tx1"/>
                </a:solidFill>
              </a:rPr>
              <a:t> ECDIS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Hydrographic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survey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projects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Risk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assessments</a:t>
            </a:r>
            <a:r>
              <a:rPr lang="fi-FI" sz="1500" b="1" dirty="0" smtClean="0">
                <a:solidFill>
                  <a:schemeClr val="tx1"/>
                </a:solidFill>
              </a:rPr>
              <a:t> for LNG </a:t>
            </a:r>
            <a:r>
              <a:rPr lang="fi-FI" sz="1500" b="1" dirty="0" err="1" smtClean="0">
                <a:solidFill>
                  <a:schemeClr val="tx1"/>
                </a:solidFill>
              </a:rPr>
              <a:t>carriers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terminals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</a:p>
          <a:p>
            <a:pPr algn="l">
              <a:defRPr/>
            </a:pPr>
            <a:r>
              <a:rPr lang="fi-FI" sz="1500" b="1" dirty="0" smtClean="0">
                <a:solidFill>
                  <a:schemeClr val="tx1"/>
                </a:solidFill>
              </a:rPr>
              <a:t>How to </a:t>
            </a:r>
            <a:r>
              <a:rPr lang="fi-FI" sz="1500" b="1" dirty="0" err="1" smtClean="0">
                <a:solidFill>
                  <a:schemeClr val="tx1"/>
                </a:solidFill>
              </a:rPr>
              <a:t>mitigate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crisis</a:t>
            </a:r>
            <a:r>
              <a:rPr lang="fi-FI" sz="1500" b="1" dirty="0" smtClean="0">
                <a:solidFill>
                  <a:schemeClr val="tx1"/>
                </a:solidFill>
              </a:rPr>
              <a:t> on </a:t>
            </a:r>
            <a:r>
              <a:rPr lang="fi-FI" sz="1500" b="1" dirty="0" err="1" smtClean="0">
                <a:solidFill>
                  <a:schemeClr val="tx1"/>
                </a:solidFill>
              </a:rPr>
              <a:t>board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rescue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large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amounts</a:t>
            </a:r>
            <a:r>
              <a:rPr lang="fi-FI" sz="1500" b="1" dirty="0" smtClean="0">
                <a:solidFill>
                  <a:schemeClr val="tx1"/>
                </a:solidFill>
              </a:rPr>
              <a:t> of </a:t>
            </a:r>
            <a:r>
              <a:rPr lang="fi-FI" sz="1500" b="1" dirty="0" err="1" smtClean="0">
                <a:solidFill>
                  <a:schemeClr val="tx1"/>
                </a:solidFill>
              </a:rPr>
              <a:t>passengers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under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any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condition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Further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exploring</a:t>
            </a:r>
            <a:r>
              <a:rPr lang="fi-FI" sz="1500" b="1" dirty="0" smtClean="0">
                <a:solidFill>
                  <a:schemeClr val="tx1"/>
                </a:solidFill>
              </a:rPr>
              <a:t> the </a:t>
            </a:r>
            <a:r>
              <a:rPr lang="fi-FI" sz="1500" b="1" dirty="0" err="1" smtClean="0">
                <a:solidFill>
                  <a:schemeClr val="tx1"/>
                </a:solidFill>
              </a:rPr>
              <a:t>human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factor</a:t>
            </a:r>
            <a:r>
              <a:rPr lang="fi-FI" sz="1500" b="1" dirty="0" smtClean="0">
                <a:solidFill>
                  <a:schemeClr val="tx1"/>
                </a:solidFill>
              </a:rPr>
              <a:t> in </a:t>
            </a:r>
            <a:r>
              <a:rPr lang="fi-FI" sz="1500" b="1" dirty="0" err="1" smtClean="0">
                <a:solidFill>
                  <a:schemeClr val="tx1"/>
                </a:solidFill>
              </a:rPr>
              <a:t>every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aspect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Projects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enhancing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training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education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Awareness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program</a:t>
            </a:r>
            <a:r>
              <a:rPr lang="fi-FI" sz="1500" b="1" dirty="0" smtClean="0">
                <a:solidFill>
                  <a:schemeClr val="tx1"/>
                </a:solidFill>
              </a:rPr>
              <a:t> for </a:t>
            </a:r>
            <a:r>
              <a:rPr lang="fi-FI" sz="1500" b="1" dirty="0" err="1" smtClean="0">
                <a:solidFill>
                  <a:schemeClr val="tx1"/>
                </a:solidFill>
              </a:rPr>
              <a:t>port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ship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personnel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Setting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up</a:t>
            </a:r>
            <a:r>
              <a:rPr lang="fi-FI" sz="1500" b="1" dirty="0" smtClean="0">
                <a:solidFill>
                  <a:schemeClr val="tx1"/>
                </a:solidFill>
              </a:rPr>
              <a:t> an </a:t>
            </a:r>
            <a:r>
              <a:rPr lang="fi-FI" sz="1500" b="1" dirty="0" err="1" smtClean="0">
                <a:solidFill>
                  <a:schemeClr val="tx1"/>
                </a:solidFill>
              </a:rPr>
              <a:t>overall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co-ordination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structure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Improvement</a:t>
            </a:r>
            <a:r>
              <a:rPr lang="fi-FI" sz="1500" b="1" dirty="0" smtClean="0">
                <a:solidFill>
                  <a:schemeClr val="tx1"/>
                </a:solidFill>
              </a:rPr>
              <a:t> of </a:t>
            </a:r>
            <a:r>
              <a:rPr lang="fi-FI" sz="1500" b="1" dirty="0" err="1" smtClean="0">
                <a:solidFill>
                  <a:schemeClr val="tx1"/>
                </a:solidFill>
              </a:rPr>
              <a:t>shipping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industry´s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safety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attitudes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smtClean="0">
                <a:solidFill>
                  <a:schemeClr val="tx1"/>
                </a:solidFill>
              </a:rPr>
              <a:t>ALSO MENTIONED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Review</a:t>
            </a:r>
            <a:r>
              <a:rPr lang="fi-FI" sz="1500" b="1" dirty="0" smtClean="0">
                <a:solidFill>
                  <a:schemeClr val="tx1"/>
                </a:solidFill>
              </a:rPr>
              <a:t> and </a:t>
            </a:r>
            <a:r>
              <a:rPr lang="fi-FI" sz="1500" b="1" dirty="0" err="1" smtClean="0">
                <a:solidFill>
                  <a:schemeClr val="tx1"/>
                </a:solidFill>
              </a:rPr>
              <a:t>analysis</a:t>
            </a:r>
            <a:r>
              <a:rPr lang="fi-FI" sz="1500" b="1" dirty="0" smtClean="0">
                <a:solidFill>
                  <a:schemeClr val="tx1"/>
                </a:solidFill>
              </a:rPr>
              <a:t> of </a:t>
            </a:r>
            <a:r>
              <a:rPr lang="fi-FI" sz="1500" b="1" dirty="0" err="1" smtClean="0">
                <a:solidFill>
                  <a:schemeClr val="tx1"/>
                </a:solidFill>
              </a:rPr>
              <a:t>all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projects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results</a:t>
            </a:r>
            <a:r>
              <a:rPr lang="fi-FI" sz="1500" b="1" dirty="0">
                <a:solidFill>
                  <a:schemeClr val="tx1"/>
                </a:solidFill>
              </a:rPr>
              <a:t>,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carried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so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far</a:t>
            </a:r>
            <a:r>
              <a:rPr lang="fi-FI" sz="1500" b="1" dirty="0" smtClean="0">
                <a:solidFill>
                  <a:schemeClr val="tx1"/>
                </a:solidFill>
              </a:rPr>
              <a:t>, </a:t>
            </a:r>
            <a:r>
              <a:rPr lang="fi-FI" sz="1500" b="1" dirty="0" err="1" smtClean="0">
                <a:solidFill>
                  <a:schemeClr val="tx1"/>
                </a:solidFill>
              </a:rPr>
              <a:t>would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be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useful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Recommendation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implementation</a:t>
            </a:r>
            <a:r>
              <a:rPr lang="fi-FI" sz="1500" b="1" dirty="0" smtClean="0">
                <a:solidFill>
                  <a:schemeClr val="tx1"/>
                </a:solidFill>
              </a:rPr>
              <a:t> of </a:t>
            </a:r>
            <a:r>
              <a:rPr lang="fi-FI" sz="1500" b="1" dirty="0" err="1" smtClean="0">
                <a:solidFill>
                  <a:schemeClr val="tx1"/>
                </a:solidFill>
              </a:rPr>
              <a:t>completed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prior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projects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fi-FI" sz="1500" b="1" dirty="0" err="1" smtClean="0">
                <a:solidFill>
                  <a:schemeClr val="tx1"/>
                </a:solidFill>
              </a:rPr>
              <a:t>Governmental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work</a:t>
            </a:r>
            <a:r>
              <a:rPr lang="fi-FI" sz="1500" b="1" dirty="0" smtClean="0">
                <a:solidFill>
                  <a:schemeClr val="tx1"/>
                </a:solidFill>
              </a:rPr>
              <a:t> </a:t>
            </a:r>
            <a:r>
              <a:rPr lang="fi-FI" sz="1500" b="1" dirty="0" err="1" smtClean="0">
                <a:solidFill>
                  <a:schemeClr val="tx1"/>
                </a:solidFill>
              </a:rPr>
              <a:t>preferred</a:t>
            </a:r>
            <a:r>
              <a:rPr lang="fi-FI" sz="1500" b="1" dirty="0" smtClean="0">
                <a:solidFill>
                  <a:schemeClr val="tx1"/>
                </a:solidFill>
              </a:rPr>
              <a:t> to new </a:t>
            </a:r>
            <a:r>
              <a:rPr lang="fi-FI" sz="1500" b="1" dirty="0" err="1" smtClean="0">
                <a:solidFill>
                  <a:schemeClr val="tx1"/>
                </a:solidFill>
              </a:rPr>
              <a:t>projects</a:t>
            </a:r>
            <a:endParaRPr lang="fi-FI" sz="15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endParaRPr lang="fi-FI" sz="14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endParaRPr lang="fi-FI" sz="16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endParaRPr lang="fi-FI" sz="1600" b="1" dirty="0" smtClean="0">
              <a:solidFill>
                <a:schemeClr val="tx1"/>
              </a:solidFill>
            </a:endParaRPr>
          </a:p>
          <a:p>
            <a:pPr algn="l">
              <a:buFontTx/>
              <a:buNone/>
              <a:defRPr/>
            </a:pPr>
            <a:endParaRPr lang="fi-FI" sz="16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endParaRPr lang="en-US" sz="3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58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kehys 2"/>
          <p:cNvSpPr txBox="1"/>
          <p:nvPr/>
        </p:nvSpPr>
        <p:spPr>
          <a:xfrm>
            <a:off x="3059832" y="2659559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4400" b="1" dirty="0" err="1" smtClean="0">
                <a:solidFill>
                  <a:schemeClr val="bg1"/>
                </a:solidFill>
              </a:rPr>
              <a:t>Thank</a:t>
            </a:r>
            <a:r>
              <a:rPr lang="fi-FI" sz="4400" b="1" dirty="0" smtClean="0">
                <a:solidFill>
                  <a:schemeClr val="bg1"/>
                </a:solidFill>
              </a:rPr>
              <a:t> </a:t>
            </a:r>
            <a:r>
              <a:rPr lang="fi-FI" sz="4400" b="1" dirty="0" err="1" smtClean="0">
                <a:solidFill>
                  <a:schemeClr val="bg1"/>
                </a:solidFill>
              </a:rPr>
              <a:t>you</a:t>
            </a:r>
            <a:r>
              <a:rPr lang="fi-FI" sz="4400" b="1" dirty="0" smtClean="0">
                <a:solidFill>
                  <a:schemeClr val="bg1"/>
                </a:solidFill>
              </a:rPr>
              <a:t>!</a:t>
            </a:r>
            <a:endParaRPr lang="fi-FI" sz="4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Y:\_MKK\Viestintä\Logot\MKK_logot\MKK-logo_valk_lapinakyva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09262" y="4600871"/>
            <a:ext cx="1728192" cy="1248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80496" y="332656"/>
            <a:ext cx="8918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r>
              <a:rPr lang="fi-FI" sz="3600" b="1" dirty="0" smtClean="0"/>
              <a:t> and </a:t>
            </a:r>
            <a:r>
              <a:rPr lang="fi-FI" sz="3600" b="1" dirty="0" err="1" smtClean="0"/>
              <a:t>security</a:t>
            </a:r>
            <a:r>
              <a:rPr lang="fi-FI" sz="3600" b="1" dirty="0" smtClean="0"/>
              <a:t> </a:t>
            </a:r>
            <a:r>
              <a:rPr lang="fi-FI" sz="3600" b="1" dirty="0" err="1"/>
              <a:t>s</a:t>
            </a:r>
            <a:r>
              <a:rPr lang="fi-FI" sz="3600" b="1" dirty="0" err="1" smtClean="0"/>
              <a:t>urvey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overview</a:t>
            </a:r>
            <a:endParaRPr lang="fi-FI" sz="3600" b="1" dirty="0"/>
          </a:p>
        </p:txBody>
      </p:sp>
      <p:sp>
        <p:nvSpPr>
          <p:cNvPr id="5" name="Tekstikehys 4"/>
          <p:cNvSpPr txBox="1"/>
          <p:nvPr/>
        </p:nvSpPr>
        <p:spPr>
          <a:xfrm>
            <a:off x="622855" y="1268760"/>
            <a:ext cx="8033363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i-FI" sz="2000" b="1" dirty="0" err="1" smtClean="0"/>
              <a:t>Survey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execution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period</a:t>
            </a:r>
            <a:r>
              <a:rPr lang="fi-FI" sz="2000" b="1" dirty="0" smtClean="0"/>
              <a:t>: 25 </a:t>
            </a:r>
            <a:r>
              <a:rPr lang="fi-FI" sz="2000" b="1" dirty="0" err="1" smtClean="0"/>
              <a:t>April</a:t>
            </a:r>
            <a:r>
              <a:rPr lang="fi-FI" sz="2000" b="1" dirty="0" smtClean="0"/>
              <a:t> – 8 </a:t>
            </a:r>
            <a:r>
              <a:rPr lang="fi-FI" sz="2000" b="1" dirty="0" err="1" smtClean="0"/>
              <a:t>May</a:t>
            </a:r>
            <a:r>
              <a:rPr lang="fi-FI" sz="2000" b="1" dirty="0" smtClean="0"/>
              <a:t> 2012</a:t>
            </a:r>
          </a:p>
          <a:p>
            <a:pPr>
              <a:spcAft>
                <a:spcPts val="600"/>
              </a:spcAft>
            </a:pPr>
            <a:r>
              <a:rPr lang="fi-FI" sz="2000" b="1" dirty="0" err="1" smtClean="0"/>
              <a:t>Questionnaire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link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sent</a:t>
            </a:r>
            <a:r>
              <a:rPr lang="fi-FI" sz="2000" b="1" dirty="0" smtClean="0"/>
              <a:t> to 260 </a:t>
            </a:r>
            <a:r>
              <a:rPr lang="fi-FI" sz="2000" b="1" dirty="0" err="1" smtClean="0"/>
              <a:t>receivers</a:t>
            </a:r>
            <a:r>
              <a:rPr lang="fi-FI" sz="2000" b="1" dirty="0" smtClean="0"/>
              <a:t>  </a:t>
            </a:r>
          </a:p>
          <a:p>
            <a:pPr>
              <a:spcAft>
                <a:spcPts val="600"/>
              </a:spcAft>
            </a:pPr>
            <a:r>
              <a:rPr lang="fi-FI" sz="2000" b="1" dirty="0" err="1" smtClean="0"/>
              <a:t>Number</a:t>
            </a:r>
            <a:r>
              <a:rPr lang="fi-FI" sz="2000" b="1" dirty="0" smtClean="0"/>
              <a:t> of </a:t>
            </a:r>
            <a:r>
              <a:rPr lang="fi-FI" sz="2000" b="1" dirty="0" err="1" smtClean="0"/>
              <a:t>respondents</a:t>
            </a:r>
            <a:r>
              <a:rPr lang="fi-FI" sz="2000" b="1" dirty="0" smtClean="0"/>
              <a:t>: 74 </a:t>
            </a:r>
            <a:r>
              <a:rPr lang="fi-FI" sz="2000" b="1" dirty="0" err="1" smtClean="0"/>
              <a:t>experts</a:t>
            </a:r>
            <a:r>
              <a:rPr lang="fi-FI" sz="2000" b="1" dirty="0" smtClean="0"/>
              <a:t> in the BSR (28 % </a:t>
            </a:r>
            <a:r>
              <a:rPr lang="fi-FI" sz="2000" b="1" dirty="0" err="1" smtClean="0"/>
              <a:t>response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rate</a:t>
            </a:r>
            <a:r>
              <a:rPr lang="fi-FI" sz="2000" b="1" dirty="0" smtClean="0"/>
              <a:t>)</a:t>
            </a:r>
          </a:p>
          <a:p>
            <a:pPr>
              <a:spcAft>
                <a:spcPts val="600"/>
              </a:spcAft>
            </a:pPr>
            <a:r>
              <a:rPr lang="fi-FI" sz="2000" b="1" dirty="0" smtClean="0"/>
              <a:t> </a:t>
            </a:r>
          </a:p>
          <a:p>
            <a:pPr>
              <a:spcAft>
                <a:spcPts val="1200"/>
              </a:spcAft>
            </a:pPr>
            <a:r>
              <a:rPr lang="fi-FI" sz="2000" b="1" dirty="0" err="1" smtClean="0"/>
              <a:t>Themes</a:t>
            </a:r>
            <a:r>
              <a:rPr lang="fi-FI" sz="2000" b="1" dirty="0" smtClean="0"/>
              <a:t> of the </a:t>
            </a:r>
            <a:r>
              <a:rPr lang="fi-FI" sz="2000" b="1" dirty="0" err="1" smtClean="0"/>
              <a:t>questionnaire</a:t>
            </a:r>
            <a:endParaRPr lang="fi-FI" sz="2000" b="1" dirty="0"/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dirty="0" err="1" smtClean="0"/>
              <a:t>Improvement</a:t>
            </a:r>
            <a:r>
              <a:rPr lang="fi-FI" sz="2000" b="1" dirty="0"/>
              <a:t> </a:t>
            </a:r>
            <a:r>
              <a:rPr lang="fi-FI" sz="2000" b="1" dirty="0" err="1" smtClean="0"/>
              <a:t>needs</a:t>
            </a:r>
            <a:r>
              <a:rPr lang="fi-FI" sz="2000" b="1" dirty="0" smtClean="0"/>
              <a:t> </a:t>
            </a:r>
            <a:r>
              <a:rPr lang="fi-FI" sz="2000" b="1" dirty="0"/>
              <a:t>in </a:t>
            </a:r>
            <a:r>
              <a:rPr lang="fi-FI" sz="2000" b="1" dirty="0" err="1" smtClean="0"/>
              <a:t>maritime</a:t>
            </a:r>
            <a:r>
              <a:rPr lang="fi-FI" sz="2000" b="1" dirty="0" smtClean="0"/>
              <a:t> </a:t>
            </a:r>
            <a:r>
              <a:rPr lang="fi-FI" sz="2000" b="1" u="sng" dirty="0" err="1" smtClean="0"/>
              <a:t>safety</a:t>
            </a:r>
            <a:r>
              <a:rPr lang="fi-FI" sz="2000" b="1" dirty="0" smtClean="0"/>
              <a:t> in BSR</a:t>
            </a:r>
          </a:p>
          <a:p>
            <a:pPr lvl="2">
              <a:spcAft>
                <a:spcPts val="600"/>
              </a:spcAft>
            </a:pPr>
            <a:r>
              <a:rPr lang="fi-FI" sz="2000" b="1" dirty="0" smtClean="0"/>
              <a:t>+ </a:t>
            </a:r>
            <a:r>
              <a:rPr lang="fi-FI" sz="2000" b="1" dirty="0" err="1"/>
              <a:t>M</a:t>
            </a:r>
            <a:r>
              <a:rPr lang="fi-FI" sz="2000" b="1" dirty="0" err="1" smtClean="0"/>
              <a:t>easures</a:t>
            </a:r>
            <a:r>
              <a:rPr lang="fi-FI" sz="2000" b="1" dirty="0" smtClean="0"/>
              <a:t> + </a:t>
            </a:r>
            <a:r>
              <a:rPr lang="fi-FI" sz="2000" b="1" dirty="0" err="1" smtClean="0"/>
              <a:t>responsible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organizations</a:t>
            </a:r>
            <a:endParaRPr lang="fi-FI" sz="2000" b="1" dirty="0" smtClean="0"/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u="sng" dirty="0" err="1" smtClean="0"/>
              <a:t>Drivers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affecting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maritime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safety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development</a:t>
            </a:r>
            <a:r>
              <a:rPr lang="fi-FI" sz="2000" b="1" dirty="0" smtClean="0"/>
              <a:t>  </a:t>
            </a:r>
            <a:r>
              <a:rPr lang="fi-FI" sz="2000" b="1" dirty="0" err="1" smtClean="0"/>
              <a:t>until</a:t>
            </a:r>
            <a:r>
              <a:rPr lang="fi-FI" sz="2000" b="1" dirty="0" smtClean="0"/>
              <a:t> 2025</a:t>
            </a:r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dirty="0" err="1"/>
              <a:t>Improvement</a:t>
            </a:r>
            <a:r>
              <a:rPr lang="fi-FI" sz="2000" b="1" dirty="0"/>
              <a:t> </a:t>
            </a:r>
            <a:r>
              <a:rPr lang="fi-FI" sz="2000" b="1" dirty="0" err="1"/>
              <a:t>needs</a:t>
            </a:r>
            <a:r>
              <a:rPr lang="fi-FI" sz="2000" b="1" dirty="0"/>
              <a:t> </a:t>
            </a:r>
            <a:r>
              <a:rPr lang="fi-FI" sz="2000" b="1" dirty="0" smtClean="0"/>
              <a:t>in </a:t>
            </a:r>
            <a:r>
              <a:rPr lang="fi-FI" sz="2000" b="1" dirty="0" err="1" smtClean="0"/>
              <a:t>maritime</a:t>
            </a:r>
            <a:r>
              <a:rPr lang="fi-FI" sz="2000" b="1" dirty="0" smtClean="0"/>
              <a:t> </a:t>
            </a:r>
            <a:r>
              <a:rPr lang="fi-FI" sz="2000" b="1" u="sng" dirty="0" err="1" smtClean="0"/>
              <a:t>security</a:t>
            </a:r>
            <a:endParaRPr lang="fi-FI" sz="2000" b="1" dirty="0" smtClean="0"/>
          </a:p>
          <a:p>
            <a:pPr lvl="2">
              <a:spcAft>
                <a:spcPts val="600"/>
              </a:spcAft>
            </a:pPr>
            <a:r>
              <a:rPr lang="fi-FI" sz="2000" b="1" dirty="0" smtClean="0"/>
              <a:t>+ </a:t>
            </a:r>
            <a:r>
              <a:rPr lang="fi-FI" sz="2000" b="1" dirty="0" err="1" smtClean="0"/>
              <a:t>Measures</a:t>
            </a:r>
            <a:r>
              <a:rPr lang="fi-FI" sz="2000" b="1" dirty="0" smtClean="0"/>
              <a:t> + </a:t>
            </a:r>
            <a:r>
              <a:rPr lang="fi-FI" sz="2000" b="1" dirty="0" err="1" smtClean="0"/>
              <a:t>responsible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organizations</a:t>
            </a:r>
            <a:endParaRPr lang="fi-FI" sz="2000" b="1" dirty="0" smtClean="0"/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u="sng" dirty="0" err="1"/>
              <a:t>C</a:t>
            </a:r>
            <a:r>
              <a:rPr lang="fi-FI" sz="2000" b="1" u="sng" dirty="0" err="1" smtClean="0"/>
              <a:t>ross</a:t>
            </a:r>
            <a:r>
              <a:rPr lang="fi-FI" sz="2000" b="1" u="sng" dirty="0" smtClean="0"/>
              <a:t> </a:t>
            </a:r>
            <a:r>
              <a:rPr lang="fi-FI" sz="2000" b="1" u="sng" dirty="0" err="1" smtClean="0"/>
              <a:t>border</a:t>
            </a:r>
            <a:r>
              <a:rPr lang="fi-FI" sz="2000" b="1" u="sng" dirty="0" smtClean="0"/>
              <a:t> </a:t>
            </a:r>
            <a:r>
              <a:rPr lang="fi-FI" sz="2000" b="1" u="sng" dirty="0" err="1" smtClean="0"/>
              <a:t>co-operation</a:t>
            </a:r>
            <a:r>
              <a:rPr lang="fi-FI" sz="2000" b="1" u="sng" dirty="0" smtClean="0"/>
              <a:t> </a:t>
            </a:r>
            <a:r>
              <a:rPr lang="fi-FI" sz="2000" b="1" u="sng" dirty="0" err="1" smtClean="0"/>
              <a:t>improvement</a:t>
            </a:r>
            <a:r>
              <a:rPr lang="fi-FI" sz="2000" b="1" u="sng" dirty="0" smtClean="0"/>
              <a:t> </a:t>
            </a:r>
            <a:r>
              <a:rPr lang="fi-FI" sz="2000" b="1" dirty="0" err="1" smtClean="0"/>
              <a:t>needs</a:t>
            </a:r>
            <a:r>
              <a:rPr lang="fi-FI" sz="2000" b="1" dirty="0" smtClean="0"/>
              <a:t> in BSR</a:t>
            </a:r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dirty="0" err="1" smtClean="0"/>
              <a:t>Most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urgent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needs</a:t>
            </a:r>
            <a:r>
              <a:rPr lang="fi-FI" sz="2000" b="1" dirty="0" smtClean="0"/>
              <a:t> for </a:t>
            </a:r>
            <a:r>
              <a:rPr lang="fi-FI" sz="2000" b="1" u="sng" dirty="0" err="1" smtClean="0"/>
              <a:t>increased</a:t>
            </a:r>
            <a:r>
              <a:rPr lang="fi-FI" sz="2000" b="1" u="sng" dirty="0" smtClean="0"/>
              <a:t> </a:t>
            </a:r>
            <a:r>
              <a:rPr lang="fi-FI" sz="2000" b="1" u="sng" dirty="0" err="1" smtClean="0"/>
              <a:t>resources</a:t>
            </a:r>
            <a:r>
              <a:rPr lang="fi-FI" sz="2000" b="1" u="sng" dirty="0" smtClean="0"/>
              <a:t> in the </a:t>
            </a:r>
            <a:r>
              <a:rPr lang="fi-FI" sz="2000" b="1" u="sng" dirty="0" err="1" smtClean="0"/>
              <a:t>next</a:t>
            </a:r>
            <a:r>
              <a:rPr lang="fi-FI" sz="2000" b="1" u="sng" dirty="0" smtClean="0"/>
              <a:t> 5-10 </a:t>
            </a:r>
            <a:r>
              <a:rPr lang="fi-FI" sz="2000" b="1" u="sng" dirty="0" err="1" smtClean="0"/>
              <a:t>years</a:t>
            </a:r>
            <a:endParaRPr lang="fi-FI" sz="2000" b="1" u="sng" dirty="0" smtClean="0"/>
          </a:p>
          <a:p>
            <a:pPr marL="514350" indent="-514350">
              <a:spcAft>
                <a:spcPts val="600"/>
              </a:spcAft>
              <a:buFont typeface="Arial" pitchFamily="34" charset="0"/>
              <a:buChar char="•"/>
            </a:pPr>
            <a:r>
              <a:rPr lang="fi-FI" sz="2000" b="1" dirty="0" err="1" smtClean="0"/>
              <a:t>Needs</a:t>
            </a:r>
            <a:r>
              <a:rPr lang="fi-FI" sz="2000" b="1" dirty="0" smtClean="0"/>
              <a:t> for </a:t>
            </a:r>
            <a:r>
              <a:rPr lang="fi-FI" sz="2000" b="1" u="sng" dirty="0" smtClean="0"/>
              <a:t>new </a:t>
            </a:r>
            <a:r>
              <a:rPr lang="fi-FI" sz="2000" b="1" u="sng" dirty="0" err="1" smtClean="0"/>
              <a:t>development</a:t>
            </a:r>
            <a:r>
              <a:rPr lang="fi-FI" sz="2000" b="1" u="sng" dirty="0" smtClean="0"/>
              <a:t> </a:t>
            </a:r>
            <a:r>
              <a:rPr lang="fi-FI" sz="2000" b="1" u="sng" dirty="0" err="1" smtClean="0"/>
              <a:t>projects</a:t>
            </a:r>
            <a:endParaRPr lang="fi-FI" sz="20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-17473" y="116632"/>
            <a:ext cx="89582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i="1" dirty="0" err="1">
                <a:solidFill>
                  <a:schemeClr val="tx2"/>
                </a:solidFill>
              </a:rPr>
              <a:t>Within</a:t>
            </a:r>
            <a:r>
              <a:rPr lang="fi-FI" sz="3600" b="1" i="1" dirty="0">
                <a:solidFill>
                  <a:schemeClr val="tx2"/>
                </a:solidFill>
              </a:rPr>
              <a:t> </a:t>
            </a:r>
            <a:r>
              <a:rPr lang="fi-FI" sz="3600" b="1" i="1" dirty="0" err="1">
                <a:solidFill>
                  <a:schemeClr val="tx2"/>
                </a:solidFill>
              </a:rPr>
              <a:t>which</a:t>
            </a:r>
            <a:r>
              <a:rPr lang="fi-FI" sz="3600" b="1" i="1" dirty="0">
                <a:solidFill>
                  <a:schemeClr val="tx2"/>
                </a:solidFill>
              </a:rPr>
              <a:t> </a:t>
            </a:r>
            <a:r>
              <a:rPr lang="fi-FI" sz="3600" b="1" i="1" dirty="0" err="1">
                <a:solidFill>
                  <a:schemeClr val="tx2"/>
                </a:solidFill>
              </a:rPr>
              <a:t>sector(s</a:t>
            </a:r>
            <a:r>
              <a:rPr lang="fi-FI" sz="3600" b="1" i="1" dirty="0">
                <a:solidFill>
                  <a:schemeClr val="tx2"/>
                </a:solidFill>
              </a:rPr>
              <a:t>) </a:t>
            </a:r>
            <a:r>
              <a:rPr lang="fi-FI" sz="3600" b="1" i="1" dirty="0" err="1">
                <a:solidFill>
                  <a:schemeClr val="tx2"/>
                </a:solidFill>
              </a:rPr>
              <a:t>do</a:t>
            </a:r>
            <a:r>
              <a:rPr lang="fi-FI" sz="3600" b="1" i="1" dirty="0">
                <a:solidFill>
                  <a:schemeClr val="tx2"/>
                </a:solidFill>
              </a:rPr>
              <a:t> </a:t>
            </a:r>
            <a:r>
              <a:rPr lang="fi-FI" sz="3600" b="1" i="1" dirty="0" err="1">
                <a:solidFill>
                  <a:schemeClr val="tx2"/>
                </a:solidFill>
              </a:rPr>
              <a:t>you</a:t>
            </a:r>
            <a:r>
              <a:rPr lang="fi-FI" sz="3600" b="1" i="1" dirty="0">
                <a:solidFill>
                  <a:schemeClr val="tx2"/>
                </a:solidFill>
              </a:rPr>
              <a:t> </a:t>
            </a:r>
            <a:r>
              <a:rPr lang="fi-FI" sz="3600" b="1" i="1" dirty="0" err="1">
                <a:solidFill>
                  <a:schemeClr val="tx2"/>
                </a:solidFill>
              </a:rPr>
              <a:t>currently</a:t>
            </a:r>
            <a:r>
              <a:rPr lang="fi-FI" sz="3600" b="1" i="1" dirty="0">
                <a:solidFill>
                  <a:schemeClr val="tx2"/>
                </a:solidFill>
              </a:rPr>
              <a:t> </a:t>
            </a:r>
            <a:r>
              <a:rPr lang="fi-FI" sz="3600" b="1" i="1" dirty="0" err="1">
                <a:solidFill>
                  <a:schemeClr val="tx2"/>
                </a:solidFill>
              </a:rPr>
              <a:t>work</a:t>
            </a:r>
            <a:r>
              <a:rPr lang="fi-FI" sz="3600" b="1" i="1" dirty="0">
                <a:solidFill>
                  <a:schemeClr val="tx2"/>
                </a:solidFill>
              </a:rPr>
              <a:t>?</a:t>
            </a:r>
          </a:p>
          <a:p>
            <a:pPr algn="ctr"/>
            <a:r>
              <a:rPr lang="fi-FI" sz="2400" b="1" dirty="0" smtClean="0"/>
              <a:t>The </a:t>
            </a:r>
            <a:r>
              <a:rPr lang="fi-FI" sz="2400" b="1" dirty="0" err="1" smtClean="0"/>
              <a:t>respondents</a:t>
            </a:r>
            <a:r>
              <a:rPr lang="fi-FI" sz="2400" b="1" dirty="0" smtClean="0"/>
              <a:t> (n=74)</a:t>
            </a:r>
            <a:endParaRPr lang="fi-FI" sz="2400" b="1" dirty="0"/>
          </a:p>
        </p:txBody>
      </p:sp>
      <p:graphicFrame>
        <p:nvGraphicFramePr>
          <p:cNvPr id="11" name="Kaavi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908507"/>
              </p:ext>
            </p:extLst>
          </p:nvPr>
        </p:nvGraphicFramePr>
        <p:xfrm>
          <a:off x="827584" y="1700808"/>
          <a:ext cx="756084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kstiruutu 2"/>
          <p:cNvSpPr txBox="1"/>
          <p:nvPr/>
        </p:nvSpPr>
        <p:spPr>
          <a:xfrm>
            <a:off x="2339752" y="5723472"/>
            <a:ext cx="5347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b="1" dirty="0" smtClean="0"/>
              <a:t>”</a:t>
            </a:r>
            <a:r>
              <a:rPr lang="fi-FI" sz="1400" b="1" dirty="0" err="1" smtClean="0"/>
              <a:t>Other</a:t>
            </a:r>
            <a:r>
              <a:rPr lang="fi-FI" sz="1400" b="1" dirty="0" smtClean="0"/>
              <a:t>” </a:t>
            </a:r>
            <a:r>
              <a:rPr lang="fi-FI" sz="1400" b="1" dirty="0" err="1" smtClean="0"/>
              <a:t>included</a:t>
            </a:r>
            <a:r>
              <a:rPr lang="fi-FI" sz="1400" b="1" dirty="0"/>
              <a:t> </a:t>
            </a:r>
            <a:r>
              <a:rPr lang="fi-FI" sz="1400" b="1" dirty="0" err="1" smtClean="0"/>
              <a:t>Coast</a:t>
            </a:r>
            <a:r>
              <a:rPr lang="fi-FI" sz="1400" b="1" dirty="0" smtClean="0"/>
              <a:t> </a:t>
            </a:r>
            <a:r>
              <a:rPr lang="fi-FI" sz="1400" b="1" dirty="0" err="1" smtClean="0"/>
              <a:t>Guard</a:t>
            </a:r>
            <a:r>
              <a:rPr lang="fi-FI" sz="1400" b="1" dirty="0" smtClean="0"/>
              <a:t>, SAR, </a:t>
            </a:r>
            <a:r>
              <a:rPr lang="fi-FI" sz="1400" b="1" dirty="0" err="1" smtClean="0"/>
              <a:t>Ministry</a:t>
            </a:r>
            <a:r>
              <a:rPr lang="fi-FI" sz="1400" b="1" dirty="0" smtClean="0"/>
              <a:t>, </a:t>
            </a:r>
            <a:r>
              <a:rPr lang="fi-FI" sz="1400" b="1" dirty="0" err="1" smtClean="0"/>
              <a:t>Risk</a:t>
            </a:r>
            <a:r>
              <a:rPr lang="fi-FI" sz="1400" b="1" dirty="0" smtClean="0"/>
              <a:t> management, </a:t>
            </a:r>
            <a:r>
              <a:rPr lang="fi-FI" sz="1400" b="1" dirty="0" err="1" smtClean="0"/>
              <a:t>Law</a:t>
            </a:r>
            <a:r>
              <a:rPr lang="fi-FI" sz="1400" b="1" dirty="0" smtClean="0"/>
              <a:t>, Port </a:t>
            </a:r>
            <a:r>
              <a:rPr lang="fi-FI" sz="1400" b="1" dirty="0" err="1" smtClean="0"/>
              <a:t>authority</a:t>
            </a:r>
            <a:r>
              <a:rPr lang="fi-FI" sz="1400" b="1" dirty="0" smtClean="0"/>
              <a:t>, </a:t>
            </a:r>
            <a:r>
              <a:rPr lang="fi-FI" sz="1400" b="1" dirty="0" err="1" smtClean="0"/>
              <a:t>Icebreaking</a:t>
            </a:r>
            <a:r>
              <a:rPr lang="fi-FI" sz="1400" b="1" dirty="0" smtClean="0"/>
              <a:t>, </a:t>
            </a:r>
            <a:r>
              <a:rPr lang="fi-FI" sz="1400" b="1" dirty="0" err="1" smtClean="0"/>
              <a:t>Shipping</a:t>
            </a:r>
            <a:r>
              <a:rPr lang="fi-FI" sz="1400" b="1" dirty="0" smtClean="0"/>
              <a:t> association</a:t>
            </a:r>
            <a:endParaRPr lang="fi-FI" sz="1400" b="1" dirty="0"/>
          </a:p>
        </p:txBody>
      </p:sp>
    </p:spTree>
    <p:extLst>
      <p:ext uri="{BB962C8B-B14F-4D97-AF65-F5344CB8AC3E}">
        <p14:creationId xmlns:p14="http://schemas.microsoft.com/office/powerpoint/2010/main" xmlns="" val="245742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/>
          <p:cNvSpPr txBox="1"/>
          <p:nvPr/>
        </p:nvSpPr>
        <p:spPr>
          <a:xfrm>
            <a:off x="773308" y="857825"/>
            <a:ext cx="738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How long </a:t>
            </a:r>
            <a:r>
              <a:rPr lang="fi-FI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have</a:t>
            </a:r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you</a:t>
            </a:r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worked</a:t>
            </a:r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 in the </a:t>
            </a:r>
            <a:r>
              <a:rPr lang="fi-FI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maritime</a:t>
            </a:r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sz="2000" b="1" i="1" dirty="0" err="1" smtClean="0">
                <a:solidFill>
                  <a:schemeClr val="accent1">
                    <a:lumMod val="75000"/>
                  </a:schemeClr>
                </a:solidFill>
              </a:rPr>
              <a:t>domain/shipping</a:t>
            </a:r>
            <a:r>
              <a:rPr lang="fi-FI" sz="2000" b="1" i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fi-FI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Kaavi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34977131"/>
              </p:ext>
            </p:extLst>
          </p:nvPr>
        </p:nvGraphicFramePr>
        <p:xfrm>
          <a:off x="1274277" y="1412776"/>
          <a:ext cx="6381750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kstiruutu 5"/>
          <p:cNvSpPr txBox="1"/>
          <p:nvPr/>
        </p:nvSpPr>
        <p:spPr>
          <a:xfrm>
            <a:off x="773308" y="4042192"/>
            <a:ext cx="7383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Are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maritime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or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maritime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security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issues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central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your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line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work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Kaavi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30805243"/>
              </p:ext>
            </p:extLst>
          </p:nvPr>
        </p:nvGraphicFramePr>
        <p:xfrm>
          <a:off x="1274277" y="4509120"/>
          <a:ext cx="6381750" cy="1994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94128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426802" y="52853"/>
            <a:ext cx="6069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Deficiencies</a:t>
            </a:r>
            <a:r>
              <a:rPr lang="fi-FI" sz="3600" b="1" dirty="0" smtClean="0"/>
              <a:t> in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endParaRPr lang="fi-FI" sz="3600" b="1" dirty="0" smtClean="0"/>
          </a:p>
        </p:txBody>
      </p:sp>
      <p:sp>
        <p:nvSpPr>
          <p:cNvPr id="5" name="Tekstiruutu 4"/>
          <p:cNvSpPr txBox="1"/>
          <p:nvPr/>
        </p:nvSpPr>
        <p:spPr>
          <a:xfrm>
            <a:off x="452003" y="699184"/>
            <a:ext cx="8090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Which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are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currently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most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pressing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needs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improving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vessel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BSR?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kstikehys 4"/>
          <p:cNvSpPr txBox="1"/>
          <p:nvPr/>
        </p:nvSpPr>
        <p:spPr>
          <a:xfrm>
            <a:off x="452003" y="1243130"/>
            <a:ext cx="8296461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i-FI" sz="2400" b="1" dirty="0" smtClean="0"/>
              <a:t>MOST ADDRESSED ISSUES (1)</a:t>
            </a:r>
            <a:endParaRPr lang="fi-FI" sz="2000" b="1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GENERAL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Safety management and culture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Maximizing the interests of shipping companies and e.g. oil companies to avoid accidents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Focus on safety development in the global level rather than regional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Co-operation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Harmonization of traffic management in the BSR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New co-operation models between authorities (e.g. Baltic Sea Coast Guard)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Capacity building in enforcement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CREW AND MANNING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Crew competence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Skills, knowledge and training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Manning levels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Working hours / shifts, fatigue</a:t>
            </a:r>
            <a:endParaRPr lang="fi-FI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1643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426802" y="52853"/>
            <a:ext cx="6069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Deficiencies</a:t>
            </a:r>
            <a:r>
              <a:rPr lang="fi-FI" sz="3600" b="1" dirty="0" smtClean="0"/>
              <a:t> in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endParaRPr lang="fi-FI" sz="3600" b="1" dirty="0" smtClean="0"/>
          </a:p>
        </p:txBody>
      </p:sp>
      <p:sp>
        <p:nvSpPr>
          <p:cNvPr id="5" name="Tekstiruutu 4"/>
          <p:cNvSpPr txBox="1"/>
          <p:nvPr/>
        </p:nvSpPr>
        <p:spPr>
          <a:xfrm>
            <a:off x="452003" y="765314"/>
            <a:ext cx="8090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Which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are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currently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most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pressing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needs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improving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vessel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BSR?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kstikehys 4"/>
          <p:cNvSpPr txBox="1"/>
          <p:nvPr/>
        </p:nvSpPr>
        <p:spPr>
          <a:xfrm>
            <a:off x="452003" y="1243130"/>
            <a:ext cx="829646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i-FI" sz="2400" b="1" dirty="0"/>
              <a:t>MOST ADDRESSED ISSUES </a:t>
            </a:r>
            <a:r>
              <a:rPr lang="fi-FI" sz="2400" b="1" dirty="0" smtClean="0"/>
              <a:t>(2)</a:t>
            </a:r>
            <a:endParaRPr lang="fi-FI" sz="2000" b="1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VESSEL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Collision and grounding tolerable hull-structures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Only double-hull tankers to be allowed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Only good ice-going vessels to be allowed to the most demanding areas</a:t>
            </a:r>
          </a:p>
          <a:p>
            <a:endParaRPr lang="fi-FI" sz="2000" b="1" dirty="0" smtClean="0"/>
          </a:p>
          <a:p>
            <a:r>
              <a:rPr lang="fi-FI" sz="2000" b="1" dirty="0" smtClean="0"/>
              <a:t>NAVIGATION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e</a:t>
            </a:r>
            <a:r>
              <a:rPr lang="en-US" b="1" dirty="0" smtClean="0"/>
              <a:t>-Navigation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Electronic Nautical Charts; quality of data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ECDIS; functionality and education needs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Winter navigation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Knowledge and skills, int’l co-ordination, ice breaker capacity</a:t>
            </a:r>
            <a:endParaRPr lang="en-US" b="1" dirty="0"/>
          </a:p>
          <a:p>
            <a:endParaRPr lang="fi-FI" sz="2000" b="1" dirty="0" smtClean="0"/>
          </a:p>
          <a:p>
            <a:r>
              <a:rPr lang="fi-FI" sz="2000" b="1" dirty="0" smtClean="0"/>
              <a:t>RESPONSE READINESS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Oil recovery readiness; concepts to be re-thought and capacity increased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Common SAR-requirements in the BSR; co-operation</a:t>
            </a:r>
            <a:endParaRPr lang="fi-FI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fi-FI" b="1" dirty="0" err="1" smtClean="0"/>
              <a:t>Improved</a:t>
            </a:r>
            <a:r>
              <a:rPr lang="fi-FI" b="1" dirty="0" smtClean="0"/>
              <a:t> </a:t>
            </a:r>
            <a:r>
              <a:rPr lang="fi-FI" b="1" dirty="0" err="1"/>
              <a:t>e</a:t>
            </a:r>
            <a:r>
              <a:rPr lang="fi-FI" b="1" dirty="0" err="1" smtClean="0"/>
              <a:t>mergency</a:t>
            </a:r>
            <a:r>
              <a:rPr lang="fi-FI" b="1" dirty="0" smtClean="0"/>
              <a:t> </a:t>
            </a:r>
            <a:r>
              <a:rPr lang="fi-FI" b="1" dirty="0" err="1" smtClean="0"/>
              <a:t>towing</a:t>
            </a:r>
            <a:r>
              <a:rPr lang="fi-FI" b="1" dirty="0" smtClean="0"/>
              <a:t> </a:t>
            </a:r>
            <a:r>
              <a:rPr lang="fi-FI" b="1" dirty="0" err="1" smtClean="0"/>
              <a:t>capacity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38032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426802" y="52853"/>
            <a:ext cx="6069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Deficiencies</a:t>
            </a:r>
            <a:r>
              <a:rPr lang="fi-FI" sz="3600" b="1" dirty="0" smtClean="0"/>
              <a:t> in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endParaRPr lang="fi-FI" sz="3600" b="1" dirty="0" smtClean="0"/>
          </a:p>
        </p:txBody>
      </p:sp>
      <p:sp>
        <p:nvSpPr>
          <p:cNvPr id="5" name="Tekstiruutu 4"/>
          <p:cNvSpPr txBox="1"/>
          <p:nvPr/>
        </p:nvSpPr>
        <p:spPr>
          <a:xfrm>
            <a:off x="452003" y="704214"/>
            <a:ext cx="8090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Which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are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currently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most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pressing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needs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improving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vessel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BSR?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kstikehys 4"/>
          <p:cNvSpPr txBox="1"/>
          <p:nvPr/>
        </p:nvSpPr>
        <p:spPr>
          <a:xfrm>
            <a:off x="452003" y="1196752"/>
            <a:ext cx="829646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i-FI" sz="2400" b="1" dirty="0"/>
              <a:t>MOST ADDRESSED ISSUES </a:t>
            </a:r>
            <a:r>
              <a:rPr lang="fi-FI" sz="2400" b="1" dirty="0" smtClean="0"/>
              <a:t>(3)</a:t>
            </a:r>
            <a:endParaRPr lang="fi-FI" sz="2000" b="1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fi-FI" sz="2000" b="1" dirty="0" smtClean="0"/>
              <a:t>TRAFFIC SURVEILLANCE / CONTROL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VTS; more </a:t>
            </a:r>
            <a:r>
              <a:rPr lang="en-US" b="1" dirty="0"/>
              <a:t>g</a:t>
            </a:r>
            <a:r>
              <a:rPr lang="en-US" b="1" dirty="0" smtClean="0"/>
              <a:t>uiding and instructing role, network expansion (e.g. N of Bornholm)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Common maritime situational awareness building; similar to SESAR in aviation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Traffic separation; new separation schemes, stricter penalties for violation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Mandatory route planning for all large ships, slot scheduling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AIS equipment to smaller vessels also</a:t>
            </a:r>
          </a:p>
          <a:p>
            <a:endParaRPr lang="fi-FI" sz="2000" b="1" dirty="0" smtClean="0"/>
          </a:p>
          <a:p>
            <a:r>
              <a:rPr lang="fi-FI" sz="2000" b="1" dirty="0" smtClean="0"/>
              <a:t>OTHER</a:t>
            </a:r>
            <a:endParaRPr lang="fi-FI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Regulations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More goal-based instead of prescriptive standards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Improved reporting of near miss cases needed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/>
              <a:t>Rules, manning and ISM issues for small vessels should be updated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Responsibility of pilots should be clarified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Escort-towing for gas and oil tankers in narrow fairways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Further developed Port State Control activities and co-operation between authorities and cargo interests</a:t>
            </a:r>
          </a:p>
        </p:txBody>
      </p:sp>
    </p:spTree>
    <p:extLst>
      <p:ext uri="{BB962C8B-B14F-4D97-AF65-F5344CB8AC3E}">
        <p14:creationId xmlns:p14="http://schemas.microsoft.com/office/powerpoint/2010/main" xmlns="" val="8711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1426802" y="52853"/>
            <a:ext cx="6069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Deficiencies</a:t>
            </a:r>
            <a:r>
              <a:rPr lang="fi-FI" sz="3600" b="1" dirty="0" smtClean="0"/>
              <a:t> in </a:t>
            </a:r>
            <a:r>
              <a:rPr lang="fi-FI" sz="3600" b="1" dirty="0" err="1" smtClean="0"/>
              <a:t>maritime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safety</a:t>
            </a:r>
            <a:endParaRPr lang="fi-FI" sz="3600" b="1" dirty="0" smtClean="0"/>
          </a:p>
        </p:txBody>
      </p:sp>
      <p:sp>
        <p:nvSpPr>
          <p:cNvPr id="2" name="Tekstiruutu 1"/>
          <p:cNvSpPr txBox="1"/>
          <p:nvPr/>
        </p:nvSpPr>
        <p:spPr>
          <a:xfrm>
            <a:off x="107504" y="68703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Mark the 5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most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significant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deficiencies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affecting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development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maritime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Baltic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Sea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Region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(in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particular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from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a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vessel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perspective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Kaavi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6606737"/>
              </p:ext>
            </p:extLst>
          </p:nvPr>
        </p:nvGraphicFramePr>
        <p:xfrm>
          <a:off x="-51955" y="1247251"/>
          <a:ext cx="9410700" cy="5676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kstiruutu 4"/>
          <p:cNvSpPr txBox="1"/>
          <p:nvPr/>
        </p:nvSpPr>
        <p:spPr>
          <a:xfrm>
            <a:off x="6228184" y="1412776"/>
            <a:ext cx="1582677" cy="28020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200" b="1" dirty="0" err="1"/>
              <a:t>Share</a:t>
            </a:r>
            <a:r>
              <a:rPr lang="fi-FI" sz="1200" b="1" dirty="0"/>
              <a:t> of </a:t>
            </a:r>
            <a:r>
              <a:rPr lang="fi-FI" sz="1200" b="1" dirty="0" err="1"/>
              <a:t>respondents</a:t>
            </a:r>
            <a:r>
              <a:rPr lang="fi-FI" sz="1200" b="1" baseline="0" dirty="0"/>
              <a:t> </a:t>
            </a:r>
            <a:endParaRPr lang="fi-FI" sz="1200" b="1" dirty="0"/>
          </a:p>
        </p:txBody>
      </p:sp>
    </p:spTree>
    <p:extLst>
      <p:ext uri="{BB962C8B-B14F-4D97-AF65-F5344CB8AC3E}">
        <p14:creationId xmlns:p14="http://schemas.microsoft.com/office/powerpoint/2010/main" xmlns="" val="7094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kehys 3"/>
          <p:cNvSpPr txBox="1"/>
          <p:nvPr/>
        </p:nvSpPr>
        <p:spPr>
          <a:xfrm>
            <a:off x="422687" y="0"/>
            <a:ext cx="8077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3600" b="1" dirty="0" err="1" smtClean="0"/>
              <a:t>Drivers</a:t>
            </a:r>
            <a:r>
              <a:rPr lang="fi-FI" sz="3600" b="1" dirty="0" smtClean="0"/>
              <a:t> for </a:t>
            </a:r>
            <a:r>
              <a:rPr lang="fi-FI" sz="3600" b="1" dirty="0" err="1" smtClean="0"/>
              <a:t>maritime</a:t>
            </a:r>
            <a:r>
              <a:rPr lang="fi-FI" sz="3600" b="1" dirty="0"/>
              <a:t> </a:t>
            </a:r>
            <a:r>
              <a:rPr lang="fi-FI" sz="3600" b="1" dirty="0" err="1"/>
              <a:t>safety</a:t>
            </a:r>
            <a:r>
              <a:rPr lang="fi-FI" sz="3600" b="1" dirty="0"/>
              <a:t> </a:t>
            </a:r>
            <a:r>
              <a:rPr lang="fi-FI" sz="3600" b="1" dirty="0" err="1"/>
              <a:t>development</a:t>
            </a:r>
            <a:r>
              <a:rPr lang="fi-FI" sz="3600" b="1" dirty="0"/>
              <a:t> </a:t>
            </a:r>
            <a:endParaRPr lang="fi-FI" sz="3600" b="1" dirty="0" smtClean="0"/>
          </a:p>
        </p:txBody>
      </p:sp>
      <p:sp>
        <p:nvSpPr>
          <p:cNvPr id="2" name="Tekstiruutu 1"/>
          <p:cNvSpPr txBox="1"/>
          <p:nvPr/>
        </p:nvSpPr>
        <p:spPr>
          <a:xfrm>
            <a:off x="107504" y="68703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Mark the 5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most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significant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factors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or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drivers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affecting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development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maritime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in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Baltic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Sea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Region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until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2025 (in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particular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from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the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vessel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safety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i-FI" b="1" i="1" dirty="0" err="1" smtClean="0">
                <a:solidFill>
                  <a:schemeClr val="accent1">
                    <a:lumMod val="75000"/>
                  </a:schemeClr>
                </a:solidFill>
              </a:rPr>
              <a:t>perspective</a:t>
            </a:r>
            <a:r>
              <a:rPr lang="fi-FI" b="1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fi-FI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Kaavi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25593954"/>
              </p:ext>
            </p:extLst>
          </p:nvPr>
        </p:nvGraphicFramePr>
        <p:xfrm>
          <a:off x="-1042955" y="1129734"/>
          <a:ext cx="11089232" cy="569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9282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3547</TotalTime>
  <Words>1229</Words>
  <Application>Microsoft Office PowerPoint</Application>
  <PresentationFormat>Skærmshow (4:3)</PresentationFormat>
  <Paragraphs>204</Paragraphs>
  <Slides>17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17</vt:i4>
      </vt:variant>
    </vt:vector>
  </HeadingPairs>
  <TitlesOfParts>
    <vt:vector size="18" baseType="lpstr">
      <vt:lpstr>Office-teema</vt:lpstr>
      <vt:lpstr>Electronic survey to Priority Area 13 Steering Group and other experts within maritime safety and security MAIN RESULTS Scenario workshop, Helsinki 15 May 2012</vt:lpstr>
      <vt:lpstr>Dias nummer 2</vt:lpstr>
      <vt:lpstr>Dias nummer 3</vt:lpstr>
      <vt:lpstr>Dias nummer 4</vt:lpstr>
      <vt:lpstr>Dias nummer 5</vt:lpstr>
      <vt:lpstr>Dias nummer 6</vt:lpstr>
      <vt:lpstr>Dias nummer 7</vt:lpstr>
      <vt:lpstr>Dias nummer 8</vt:lpstr>
      <vt:lpstr>Dias nummer 9</vt:lpstr>
      <vt:lpstr>Dias nummer 10</vt:lpstr>
      <vt:lpstr>Dias nummer 11</vt:lpstr>
      <vt:lpstr>Dias nummer 12</vt:lpstr>
      <vt:lpstr>Dias nummer 13</vt:lpstr>
      <vt:lpstr>Dias nummer 14</vt:lpstr>
      <vt:lpstr>Dias nummer 15</vt:lpstr>
      <vt:lpstr>Dias nummer 16</vt:lpstr>
      <vt:lpstr>Dias nummer 17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skajan</dc:creator>
  <cp:lastModifiedBy>Bjarke W. Bøtcher</cp:lastModifiedBy>
  <cp:revision>311</cp:revision>
  <cp:lastPrinted>2012-05-14T17:09:54Z</cp:lastPrinted>
  <dcterms:created xsi:type="dcterms:W3CDTF">2011-10-17T14:17:16Z</dcterms:created>
  <dcterms:modified xsi:type="dcterms:W3CDTF">2012-05-17T14:01:36Z</dcterms:modified>
</cp:coreProperties>
</file>